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1" d="100"/>
          <a:sy n="111" d="100"/>
        </p:scale>
        <p:origin x="118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41837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76828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48158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15562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86957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4B2E23A-BCF2-4B75-97F3-B560DFF60284}" type="datetimeFigureOut">
              <a:rPr lang="tr-TR" smtClean="0"/>
              <a:t>21.11.2025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114407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4B2E23A-BCF2-4B75-97F3-B560DFF60284}" type="datetimeFigureOut">
              <a:rPr lang="tr-TR" smtClean="0"/>
              <a:t>21.11.2025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21786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4B2E23A-BCF2-4B75-97F3-B560DFF60284}" type="datetimeFigureOut">
              <a:rPr lang="tr-TR" smtClean="0"/>
              <a:t>21.11.2025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347207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2E23A-BCF2-4B75-97F3-B560DFF60284}" type="datetimeFigureOut">
              <a:rPr lang="tr-TR" smtClean="0"/>
              <a:t>21.11.2025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247528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4B2E23A-BCF2-4B75-97F3-B560DFF60284}" type="datetimeFigureOut">
              <a:rPr lang="tr-TR" smtClean="0"/>
              <a:t>21.11.2025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236752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4B2E23A-BCF2-4B75-97F3-B560DFF60284}" type="datetimeFigureOut">
              <a:rPr lang="tr-TR" smtClean="0"/>
              <a:t>21.11.2025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333601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2E23A-BCF2-4B75-97F3-B560DFF60284}" type="datetimeFigureOut">
              <a:rPr lang="tr-TR" smtClean="0"/>
              <a:t>21.11.2025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C32F9-FB1C-4238-8755-3CE84B72144E}" type="slidenum">
              <a:rPr lang="tr-TR" smtClean="0"/>
              <a:t>‹#›</a:t>
            </a:fld>
            <a:endParaRPr lang="tr-TR"/>
          </a:p>
        </p:txBody>
      </p:sp>
    </p:spTree>
    <p:extLst>
      <p:ext uri="{BB962C8B-B14F-4D97-AF65-F5344CB8AC3E}">
        <p14:creationId xmlns:p14="http://schemas.microsoft.com/office/powerpoint/2010/main" val="3655314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www.dzkk.tsk/dzkk/denkom/EAN00/Haber/29%20Ekim%20Cumhuriyet%20Bayram&#305;%20&#304;stanbul%20Bo&#287;az%20Ge&#231;i&#351;i/IMG-20231110-WA0006.jpg" TargetMode="Externa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emf"/><Relationship Id="rId5" Type="http://schemas.openxmlformats.org/officeDocument/2006/relationships/image" Target="../media/image4.emf"/><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hipping.nato.int/"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10093E0A-94DC-4E05-9E07-7907853326A6}"/>
              </a:ext>
            </a:extLst>
          </p:cNvPr>
          <p:cNvPicPr>
            <a:picLocks noChangeAspect="1"/>
          </p:cNvPicPr>
          <p:nvPr/>
        </p:nvPicPr>
        <p:blipFill rotWithShape="1">
          <a:blip r:embed="rId2">
            <a:extLst>
              <a:ext uri="{28A0092B-C50C-407E-A947-70E740481C1C}">
                <a14:useLocalDpi xmlns:a14="http://schemas.microsoft.com/office/drawing/2010/main" val="0"/>
              </a:ext>
            </a:extLst>
          </a:blip>
          <a:srcRect l="6111" r="27599"/>
          <a:stretch/>
        </p:blipFill>
        <p:spPr>
          <a:xfrm>
            <a:off x="2946400" y="-7260"/>
            <a:ext cx="3030776" cy="6865260"/>
          </a:xfrm>
          <a:prstGeom prst="rect">
            <a:avLst/>
          </a:prstGeom>
        </p:spPr>
      </p:pic>
      <p:pic>
        <p:nvPicPr>
          <p:cNvPr id="5" name="Resim 4">
            <a:extLst>
              <a:ext uri="{FF2B5EF4-FFF2-40B4-BE49-F238E27FC236}">
                <a16:creationId xmlns:a16="http://schemas.microsoft.com/office/drawing/2014/main" id="{A67A8378-7A1A-4F59-A18A-28705C27FA0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7260"/>
            <a:ext cx="3314291" cy="6858000"/>
          </a:xfrm>
          <a:prstGeom prst="rect">
            <a:avLst/>
          </a:prstGeom>
        </p:spPr>
      </p:pic>
      <p:pic>
        <p:nvPicPr>
          <p:cNvPr id="3" name="Resim 2">
            <a:extLst>
              <a:ext uri="{FF2B5EF4-FFF2-40B4-BE49-F238E27FC236}">
                <a16:creationId xmlns:a16="http://schemas.microsoft.com/office/drawing/2014/main" id="{214C825E-96DC-4BAC-BB55-1C94CA7B1F1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52392" y="0"/>
            <a:ext cx="3953608" cy="6858000"/>
          </a:xfrm>
          <a:prstGeom prst="rect">
            <a:avLst/>
          </a:prstGeom>
        </p:spPr>
      </p:pic>
      <p:sp>
        <p:nvSpPr>
          <p:cNvPr id="2102" name="Rectangle 147">
            <a:extLst>
              <a:ext uri="{FF2B5EF4-FFF2-40B4-BE49-F238E27FC236}">
                <a16:creationId xmlns:a16="http://schemas.microsoft.com/office/drawing/2014/main" id="{83E79F09-C38B-4C73-87A8-142242768952}"/>
              </a:ext>
            </a:extLst>
          </p:cNvPr>
          <p:cNvSpPr>
            <a:spLocks noChangeArrowheads="1"/>
          </p:cNvSpPr>
          <p:nvPr/>
        </p:nvSpPr>
        <p:spPr bwMode="auto">
          <a:xfrm>
            <a:off x="-512063" y="574223"/>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tr-TR" sz="1801"/>
          </a:p>
        </p:txBody>
      </p:sp>
      <p:pic>
        <p:nvPicPr>
          <p:cNvPr id="2194" name="Picture 146">
            <a:extLst>
              <a:ext uri="{FF2B5EF4-FFF2-40B4-BE49-F238E27FC236}">
                <a16:creationId xmlns:a16="http://schemas.microsoft.com/office/drawing/2014/main" id="{7836BBE1-9A36-4DEA-BC9C-41091763E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85" y="419520"/>
            <a:ext cx="1107648" cy="1234756"/>
          </a:xfrm>
          <a:prstGeom prst="rect">
            <a:avLst/>
          </a:prstGeom>
          <a:noFill/>
          <a:extLst>
            <a:ext uri="{909E8E84-426E-40DD-AFC4-6F175D3DCCD1}">
              <a14:hiddenFill xmlns:a14="http://schemas.microsoft.com/office/drawing/2010/main">
                <a:solidFill>
                  <a:srgbClr val="FFFFFF"/>
                </a:solidFill>
              </a14:hiddenFill>
            </a:ext>
          </a:extLst>
        </p:spPr>
      </p:pic>
      <p:sp>
        <p:nvSpPr>
          <p:cNvPr id="2103" name="Rectangle 149">
            <a:extLst>
              <a:ext uri="{FF2B5EF4-FFF2-40B4-BE49-F238E27FC236}">
                <a16:creationId xmlns:a16="http://schemas.microsoft.com/office/drawing/2014/main" id="{A85782B7-3C68-4D3D-B932-EB54635FEEE2}"/>
              </a:ext>
            </a:extLst>
          </p:cNvPr>
          <p:cNvSpPr>
            <a:spLocks noChangeArrowheads="1"/>
          </p:cNvSpPr>
          <p:nvPr/>
        </p:nvSpPr>
        <p:spPr bwMode="auto">
          <a:xfrm>
            <a:off x="-1143000" y="-184728"/>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tr-TR" sz="1801"/>
          </a:p>
        </p:txBody>
      </p:sp>
      <p:sp>
        <p:nvSpPr>
          <p:cNvPr id="2109" name="Dikdörtgen 2108">
            <a:extLst>
              <a:ext uri="{FF2B5EF4-FFF2-40B4-BE49-F238E27FC236}">
                <a16:creationId xmlns:a16="http://schemas.microsoft.com/office/drawing/2014/main" id="{A88BA012-1773-4E7E-9B97-01D61FB5780B}"/>
              </a:ext>
            </a:extLst>
          </p:cNvPr>
          <p:cNvSpPr/>
          <p:nvPr/>
        </p:nvSpPr>
        <p:spPr>
          <a:xfrm>
            <a:off x="311681" y="3080671"/>
            <a:ext cx="3030776" cy="523220"/>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N</a:t>
            </a:r>
            <a:r>
              <a:rPr lang="en-US" sz="1400" dirty="0">
                <a:latin typeface="Times New Roman" panose="02020603050405020304" pitchFamily="18" charset="0"/>
                <a:cs typeface="Times New Roman" panose="02020603050405020304" pitchFamily="18" charset="0"/>
              </a:rPr>
              <a:t>aval </a:t>
            </a:r>
            <a:r>
              <a:rPr lang="en-US" sz="1400" b="1" dirty="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ooperation </a:t>
            </a:r>
            <a:r>
              <a:rPr lang="en-US" sz="1400"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nd </a:t>
            </a:r>
            <a:r>
              <a:rPr lang="en-US" sz="1400" b="1" dirty="0">
                <a:latin typeface="Times New Roman" panose="02020603050405020304" pitchFamily="18" charset="0"/>
                <a:cs typeface="Times New Roman" panose="02020603050405020304" pitchFamily="18" charset="0"/>
              </a:rPr>
              <a:t>G</a:t>
            </a:r>
            <a:r>
              <a:rPr lang="en-US" sz="1400" dirty="0">
                <a:latin typeface="Times New Roman" panose="02020603050405020304" pitchFamily="18" charset="0"/>
                <a:cs typeface="Times New Roman" panose="02020603050405020304" pitchFamily="18" charset="0"/>
              </a:rPr>
              <a:t>uidance for </a:t>
            </a:r>
            <a:r>
              <a:rPr lang="en-US" sz="1400" b="1" dirty="0">
                <a:latin typeface="Times New Roman" panose="02020603050405020304" pitchFamily="18" charset="0"/>
                <a:cs typeface="Times New Roman" panose="02020603050405020304" pitchFamily="18" charset="0"/>
              </a:rPr>
              <a:t>S</a:t>
            </a:r>
            <a:r>
              <a:rPr lang="en-US" sz="1400" dirty="0">
                <a:latin typeface="Times New Roman" panose="02020603050405020304" pitchFamily="18" charset="0"/>
                <a:cs typeface="Times New Roman" panose="02020603050405020304" pitchFamily="18" charset="0"/>
              </a:rPr>
              <a:t>hipping</a:t>
            </a:r>
            <a:endParaRPr lang="tr-TR" sz="1400" dirty="0">
              <a:latin typeface="Times New Roman" panose="02020603050405020304" pitchFamily="18" charset="0"/>
              <a:cs typeface="Times New Roman" panose="02020603050405020304" pitchFamily="18" charset="0"/>
            </a:endParaRPr>
          </a:p>
        </p:txBody>
      </p:sp>
      <p:sp>
        <p:nvSpPr>
          <p:cNvPr id="141" name="Dikdörtgen 140">
            <a:extLst>
              <a:ext uri="{FF2B5EF4-FFF2-40B4-BE49-F238E27FC236}">
                <a16:creationId xmlns:a16="http://schemas.microsoft.com/office/drawing/2014/main" id="{281827A5-F395-47AC-B6B1-1D45A7BED8C9}"/>
              </a:ext>
            </a:extLst>
          </p:cNvPr>
          <p:cNvSpPr/>
          <p:nvPr/>
        </p:nvSpPr>
        <p:spPr>
          <a:xfrm>
            <a:off x="282073" y="3600894"/>
            <a:ext cx="3153318" cy="2746906"/>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NCAGS is the provision of Cooperation, Guidance, Advice and Assistance to merchant shipping and to enhance the safety and security of merchant ships in the vicinity of military activities like counter piracy or other military operations.</a:t>
            </a:r>
            <a:endParaRPr lang="tr-TR" sz="1150" dirty="0">
              <a:latin typeface="Times New Roman" panose="02020603050405020304" pitchFamily="18" charset="0"/>
              <a:cs typeface="Times New Roman" panose="02020603050405020304" pitchFamily="18" charset="0"/>
            </a:endParaRPr>
          </a:p>
          <a:p>
            <a:pPr algn="just"/>
            <a:endParaRPr lang="tr-TR"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Commercial shipping relies on the principle of freedom of movement on the high seas to conduct its day to day business. Maritime trade is a fundamental strategic interest to nations dependent on freedom of movement on the seas and their economic well-being. Military operations at sea will frequently involve, or have some impact, on merchant shipping and likewise merchant shipping may affect military operations.</a:t>
            </a:r>
            <a:endParaRPr lang="tr-TR" sz="1150" dirty="0">
              <a:latin typeface="Times New Roman" panose="02020603050405020304" pitchFamily="18" charset="0"/>
              <a:cs typeface="Times New Roman" panose="02020603050405020304" pitchFamily="18" charset="0"/>
            </a:endParaRPr>
          </a:p>
        </p:txBody>
      </p:sp>
      <p:sp>
        <p:nvSpPr>
          <p:cNvPr id="143" name="Dikdörtgen 142">
            <a:extLst>
              <a:ext uri="{FF2B5EF4-FFF2-40B4-BE49-F238E27FC236}">
                <a16:creationId xmlns:a16="http://schemas.microsoft.com/office/drawing/2014/main" id="{E8FBB4FB-30E5-45E7-BD65-5CD80DCD4FFC}"/>
              </a:ext>
            </a:extLst>
          </p:cNvPr>
          <p:cNvSpPr/>
          <p:nvPr/>
        </p:nvSpPr>
        <p:spPr>
          <a:xfrm>
            <a:off x="3436834" y="363767"/>
            <a:ext cx="2729593" cy="2392963"/>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In order to both reduce conflict of interest between military and merchant shipping and to enhance safety and security at sea, NATO developed and implemented the concept of NCAGS.</a:t>
            </a:r>
          </a:p>
          <a:p>
            <a:pPr algn="just"/>
            <a:endParaRPr lang="en-US"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Guidance can be provided to participating merchant ships to help them understand the nature and extent of the risk in an area. The acceptance of guidance is purely voluntary and intended to allow merchant ships to determine their own voyage.</a:t>
            </a:r>
          </a:p>
        </p:txBody>
      </p:sp>
      <p:pic>
        <p:nvPicPr>
          <p:cNvPr id="2199" name="Picture 151" descr="IMG_4206">
            <a:extLst>
              <a:ext uri="{FF2B5EF4-FFF2-40B4-BE49-F238E27FC236}">
                <a16:creationId xmlns:a16="http://schemas.microsoft.com/office/drawing/2014/main" id="{B7047A9D-22A3-46A4-848D-C23213471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962" y="4572717"/>
            <a:ext cx="2540840" cy="18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 name="Picture 153" descr="https://www.dzkk.tsk/dzkk/denkom/EAN00/Haber/29%20Ekim%20Cumhuriyet%20Bayramı%20İstanbul%20Boğaz%20Geçişi/IMG-20231110-WA0006.jpg">
            <a:extLst>
              <a:ext uri="{FF2B5EF4-FFF2-40B4-BE49-F238E27FC236}">
                <a16:creationId xmlns:a16="http://schemas.microsoft.com/office/drawing/2014/main" id="{87160961-FDD4-4274-A9BC-2E4081A2F2A4}"/>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232227" y="484741"/>
            <a:ext cx="3257401" cy="186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Dikdörtgen 146">
            <a:extLst>
              <a:ext uri="{FF2B5EF4-FFF2-40B4-BE49-F238E27FC236}">
                <a16:creationId xmlns:a16="http://schemas.microsoft.com/office/drawing/2014/main" id="{F26901B7-05A1-45D6-953F-6448B3EBBD7D}"/>
              </a:ext>
            </a:extLst>
          </p:cNvPr>
          <p:cNvSpPr/>
          <p:nvPr/>
        </p:nvSpPr>
        <p:spPr>
          <a:xfrm>
            <a:off x="6194593" y="2393560"/>
            <a:ext cx="3342660" cy="4224233"/>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In times of increased tension or conflict, additional information may be requested. The commercial sensitivity of the information supplied by the merchant shipping community will be respected and protected.</a:t>
            </a:r>
            <a:endParaRPr lang="tr-TR" sz="1150" dirty="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Format Alfa, a voyage/passage report, is an abbreviated form of a Ship Data Card and is the principal means by which merchant ship data is collected for use by NCAGS.</a:t>
            </a:r>
            <a:endParaRPr lang="tr-TR" sz="1150" dirty="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NCAGS can provide the following principal benefits to merchant shipping when cooperating with the military:</a:t>
            </a:r>
            <a:endParaRPr lang="tr-TR" sz="1150" dirty="0">
              <a:latin typeface="Times New Roman" panose="02020603050405020304" pitchFamily="18" charset="0"/>
              <a:cs typeface="Times New Roman" panose="02020603050405020304" pitchFamily="18" charset="0"/>
            </a:endParaRPr>
          </a:p>
          <a:p>
            <a:pPr algn="just"/>
            <a:endParaRPr lang="en-US" sz="9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tr-TR" sz="1150" dirty="0" err="1">
                <a:latin typeface="Times New Roman" panose="02020603050405020304" pitchFamily="18" charset="0"/>
                <a:cs typeface="Times New Roman" panose="02020603050405020304" pitchFamily="18" charset="0"/>
              </a:rPr>
              <a:t>Reduced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delays</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when</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transiting</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through</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military</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areas</a:t>
            </a:r>
            <a:r>
              <a:rPr lang="tr-TR" sz="1150" dirty="0">
                <a:latin typeface="Times New Roman" panose="02020603050405020304" pitchFamily="18" charset="0"/>
                <a:cs typeface="Times New Roman" panose="02020603050405020304" pitchFamily="18" charset="0"/>
              </a:rPr>
              <a:t> of </a:t>
            </a:r>
            <a:r>
              <a:rPr lang="tr-TR" sz="1150" dirty="0" err="1">
                <a:latin typeface="Times New Roman" panose="02020603050405020304" pitchFamily="18" charset="0"/>
                <a:cs typeface="Times New Roman" panose="02020603050405020304" pitchFamily="18" charset="0"/>
              </a:rPr>
              <a:t>operation</a:t>
            </a:r>
            <a:r>
              <a:rPr lang="tr-TR" sz="1150" dirty="0">
                <a:latin typeface="Times New Roman" panose="02020603050405020304" pitchFamily="18" charset="0"/>
                <a:cs typeface="Times New Roman" panose="02020603050405020304" pitchFamily="18" charset="0"/>
              </a:rPr>
              <a:t>.</a:t>
            </a:r>
          </a:p>
          <a:p>
            <a:pPr marL="171450" lvl="0" indent="-171450" algn="just">
              <a:buFont typeface="Arial" panose="020B0604020202020204" pitchFamily="34" charset="0"/>
              <a:buChar char="•"/>
            </a:pPr>
            <a:r>
              <a:rPr lang="tr-TR" sz="1150" dirty="0" err="1">
                <a:latin typeface="Times New Roman" panose="02020603050405020304" pitchFamily="18" charset="0"/>
                <a:cs typeface="Times New Roman" panose="02020603050405020304" pitchFamily="18" charset="0"/>
              </a:rPr>
              <a:t>Continued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operation</a:t>
            </a:r>
            <a:r>
              <a:rPr lang="tr-TR" sz="1150" dirty="0">
                <a:latin typeface="Times New Roman" panose="02020603050405020304" pitchFamily="18" charset="0"/>
                <a:cs typeface="Times New Roman" panose="02020603050405020304" pitchFamily="18" charset="0"/>
              </a:rPr>
              <a:t> of </a:t>
            </a:r>
            <a:r>
              <a:rPr lang="tr-TR" sz="1150" dirty="0" err="1">
                <a:latin typeface="Times New Roman" panose="02020603050405020304" pitchFamily="18" charset="0"/>
                <a:cs typeface="Times New Roman" panose="02020603050405020304" pitchFamily="18" charset="0"/>
              </a:rPr>
              <a:t>commercial</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maritime</a:t>
            </a:r>
            <a:r>
              <a:rPr lang="tr-TR" sz="1150" dirty="0">
                <a:latin typeface="Times New Roman" panose="02020603050405020304" pitchFamily="18" charset="0"/>
                <a:cs typeface="Times New Roman" panose="02020603050405020304" pitchFamily="18" charset="0"/>
              </a:rPr>
              <a:t> transport </a:t>
            </a:r>
            <a:r>
              <a:rPr lang="tr-TR" sz="1150" dirty="0" err="1">
                <a:latin typeface="Times New Roman" panose="02020603050405020304" pitchFamily="18" charset="0"/>
                <a:cs typeface="Times New Roman" panose="02020603050405020304" pitchFamily="18" charset="0"/>
              </a:rPr>
              <a:t>system</a:t>
            </a:r>
            <a:r>
              <a:rPr lang="tr-TR" sz="1150" dirty="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tr-TR" sz="1150" dirty="0" err="1">
                <a:latin typeface="Times New Roman" panose="02020603050405020304" pitchFamily="18" charset="0"/>
                <a:cs typeface="Times New Roman" panose="02020603050405020304" pitchFamily="18" charset="0"/>
              </a:rPr>
              <a:t>Enhanced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understanding</a:t>
            </a:r>
            <a:r>
              <a:rPr lang="tr-TR" sz="1150" dirty="0">
                <a:latin typeface="Times New Roman" panose="02020603050405020304" pitchFamily="18" charset="0"/>
                <a:cs typeface="Times New Roman" panose="02020603050405020304" pitchFamily="18" charset="0"/>
              </a:rPr>
              <a:t> of </a:t>
            </a:r>
            <a:r>
              <a:rPr lang="tr-TR" sz="1150" dirty="0" err="1">
                <a:latin typeface="Times New Roman" panose="02020603050405020304" pitchFamily="18" charset="0"/>
                <a:cs typeface="Times New Roman" panose="02020603050405020304" pitchFamily="18" charset="0"/>
              </a:rPr>
              <a:t>military</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constraints</a:t>
            </a:r>
            <a:r>
              <a:rPr lang="tr-TR" sz="1150" dirty="0">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tr-TR" sz="1150" dirty="0" err="1">
                <a:latin typeface="Times New Roman" panose="02020603050405020304" pitchFamily="18" charset="0"/>
                <a:cs typeface="Times New Roman" panose="02020603050405020304" pitchFamily="18" charset="0"/>
              </a:rPr>
              <a:t>Potential</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for</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reduced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war</a:t>
            </a:r>
            <a:r>
              <a:rPr lang="tr-TR" sz="1150" dirty="0">
                <a:latin typeface="Times New Roman" panose="02020603050405020304" pitchFamily="18" charset="0"/>
                <a:cs typeface="Times New Roman" panose="02020603050405020304" pitchFamily="18" charset="0"/>
              </a:rPr>
              <a:t>-risk </a:t>
            </a:r>
            <a:r>
              <a:rPr lang="tr-TR" sz="1150" dirty="0" err="1">
                <a:latin typeface="Times New Roman" panose="02020603050405020304" pitchFamily="18" charset="0"/>
                <a:cs typeface="Times New Roman" panose="02020603050405020304" pitchFamily="18" charset="0"/>
              </a:rPr>
              <a:t>premiums</a:t>
            </a:r>
            <a:r>
              <a:rPr lang="tr-TR" sz="1150" dirty="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tr-TR" sz="1150" dirty="0" err="1">
                <a:latin typeface="Times New Roman" panose="02020603050405020304" pitchFamily="18" charset="0"/>
                <a:cs typeface="Times New Roman" panose="02020603050405020304" pitchFamily="18" charset="0"/>
              </a:rPr>
              <a:t>Enhanced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safety</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and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security</a:t>
            </a:r>
            <a:r>
              <a:rPr lang="tr-TR" sz="1150" dirty="0">
                <a:latin typeface="Times New Roman" panose="02020603050405020304" pitchFamily="18" charset="0"/>
                <a:cs typeface="Times New Roman" panose="02020603050405020304" pitchFamily="18" charset="0"/>
              </a:rPr>
              <a:t>.</a:t>
            </a:r>
          </a:p>
          <a:p>
            <a:pPr marL="171450" lvl="0" indent="-171450" algn="just">
              <a:buFont typeface="Arial" panose="020B0604020202020204" pitchFamily="34" charset="0"/>
              <a:buChar char="•"/>
            </a:pPr>
            <a:r>
              <a:rPr lang="tr-TR" sz="1150" dirty="0" err="1">
                <a:latin typeface="Times New Roman" panose="02020603050405020304" pitchFamily="18" charset="0"/>
                <a:cs typeface="Times New Roman" panose="02020603050405020304" pitchFamily="18" charset="0"/>
              </a:rPr>
              <a:t>Improved</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threat</a:t>
            </a: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response</a:t>
            </a:r>
            <a:r>
              <a:rPr lang="tr-TR" sz="1150" dirty="0">
                <a:latin typeface="Times New Roman" panose="02020603050405020304" pitchFamily="18" charset="0"/>
                <a:cs typeface="Times New Roman" panose="02020603050405020304" pitchFamily="18" charset="0"/>
              </a:rPr>
              <a:t>.</a:t>
            </a:r>
          </a:p>
          <a:p>
            <a:pPr lvl="0" algn="just"/>
            <a:endParaRPr lang="tr-TR" sz="1150" dirty="0">
              <a:latin typeface="Times New Roman" panose="02020603050405020304" pitchFamily="18" charset="0"/>
              <a:cs typeface="Times New Roman" panose="02020603050405020304" pitchFamily="18" charset="0"/>
            </a:endParaRPr>
          </a:p>
        </p:txBody>
      </p:sp>
      <p:pic>
        <p:nvPicPr>
          <p:cNvPr id="2202" name="Picture 154">
            <a:extLst>
              <a:ext uri="{FF2B5EF4-FFF2-40B4-BE49-F238E27FC236}">
                <a16:creationId xmlns:a16="http://schemas.microsoft.com/office/drawing/2014/main" id="{FFD071BF-8912-43A0-96EC-811A77AD25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3525" y="444167"/>
            <a:ext cx="194066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3" name="Picture 155">
            <a:extLst>
              <a:ext uri="{FF2B5EF4-FFF2-40B4-BE49-F238E27FC236}">
                <a16:creationId xmlns:a16="http://schemas.microsoft.com/office/drawing/2014/main" id="{D0C16D4C-66A9-4393-A246-974D6CE1F8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63939"/>
          <a:stretch>
            <a:fillRect/>
          </a:stretch>
        </p:blipFill>
        <p:spPr bwMode="auto">
          <a:xfrm>
            <a:off x="1503108" y="1044242"/>
            <a:ext cx="1409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5" name="Picture 157">
            <a:extLst>
              <a:ext uri="{FF2B5EF4-FFF2-40B4-BE49-F238E27FC236}">
                <a16:creationId xmlns:a16="http://schemas.microsoft.com/office/drawing/2014/main" id="{62A91A6B-FA89-4A67-984E-44AD8B487F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234" y="2007487"/>
            <a:ext cx="2894870" cy="8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76798477-C639-47CD-896E-00B7E946C0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0962" y="2756730"/>
            <a:ext cx="2540839" cy="18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02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F488B349-C900-41BD-A6F2-DF11CB47DF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52392" y="0"/>
            <a:ext cx="3953608" cy="6858000"/>
          </a:xfrm>
          <a:prstGeom prst="rect">
            <a:avLst/>
          </a:prstGeom>
        </p:spPr>
      </p:pic>
      <p:pic>
        <p:nvPicPr>
          <p:cNvPr id="12" name="Resim 11">
            <a:extLst>
              <a:ext uri="{FF2B5EF4-FFF2-40B4-BE49-F238E27FC236}">
                <a16:creationId xmlns:a16="http://schemas.microsoft.com/office/drawing/2014/main" id="{EE00D716-7CCE-4F9A-BF5F-C621812284DB}"/>
              </a:ext>
            </a:extLst>
          </p:cNvPr>
          <p:cNvPicPr>
            <a:picLocks noChangeAspect="1"/>
          </p:cNvPicPr>
          <p:nvPr/>
        </p:nvPicPr>
        <p:blipFill rotWithShape="1">
          <a:blip r:embed="rId3">
            <a:extLst>
              <a:ext uri="{28A0092B-C50C-407E-A947-70E740481C1C}">
                <a14:useLocalDpi xmlns:a14="http://schemas.microsoft.com/office/drawing/2010/main" val="0"/>
              </a:ext>
            </a:extLst>
          </a:blip>
          <a:srcRect l="6111" r="27599"/>
          <a:stretch/>
        </p:blipFill>
        <p:spPr>
          <a:xfrm>
            <a:off x="2946400" y="-7260"/>
            <a:ext cx="3030776" cy="6865260"/>
          </a:xfrm>
          <a:prstGeom prst="rect">
            <a:avLst/>
          </a:prstGeom>
        </p:spPr>
      </p:pic>
      <p:pic>
        <p:nvPicPr>
          <p:cNvPr id="11" name="Resim 10">
            <a:extLst>
              <a:ext uri="{FF2B5EF4-FFF2-40B4-BE49-F238E27FC236}">
                <a16:creationId xmlns:a16="http://schemas.microsoft.com/office/drawing/2014/main" id="{EDD227DF-3625-4690-9147-3A1E4DF0C3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7260"/>
            <a:ext cx="3314291" cy="6858000"/>
          </a:xfrm>
          <a:prstGeom prst="rect">
            <a:avLst/>
          </a:prstGeom>
        </p:spPr>
      </p:pic>
      <p:pic>
        <p:nvPicPr>
          <p:cNvPr id="3101" name="Picture 29">
            <a:extLst>
              <a:ext uri="{FF2B5EF4-FFF2-40B4-BE49-F238E27FC236}">
                <a16:creationId xmlns:a16="http://schemas.microsoft.com/office/drawing/2014/main" id="{0192A2E8-7327-4540-8CDD-877811CBC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90" y="347365"/>
            <a:ext cx="16017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30">
            <a:extLst>
              <a:ext uri="{FF2B5EF4-FFF2-40B4-BE49-F238E27FC236}">
                <a16:creationId xmlns:a16="http://schemas.microsoft.com/office/drawing/2014/main" id="{1DE10033-07D0-45E5-84B9-E7F9995E1425}"/>
              </a:ext>
            </a:extLst>
          </p:cNvPr>
          <p:cNvSpPr>
            <a:spLocks noChangeArrowheads="1" noChangeShapeType="1" noTextEdit="1"/>
          </p:cNvSpPr>
          <p:nvPr/>
        </p:nvSpPr>
        <p:spPr bwMode="auto">
          <a:xfrm>
            <a:off x="2070340" y="283173"/>
            <a:ext cx="7495470" cy="10455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tr-TR" sz="3600" kern="10" spc="0" dirty="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DOĞU AKDENİZ-2025 EXERCISE</a:t>
            </a:r>
          </a:p>
        </p:txBody>
      </p:sp>
      <p:sp>
        <p:nvSpPr>
          <p:cNvPr id="30" name="Dikdörtgen 29">
            <a:extLst>
              <a:ext uri="{FF2B5EF4-FFF2-40B4-BE49-F238E27FC236}">
                <a16:creationId xmlns:a16="http://schemas.microsoft.com/office/drawing/2014/main" id="{1439FF81-998B-4DCC-85F4-7E0B100A7663}"/>
              </a:ext>
            </a:extLst>
          </p:cNvPr>
          <p:cNvSpPr/>
          <p:nvPr/>
        </p:nvSpPr>
        <p:spPr>
          <a:xfrm>
            <a:off x="256731" y="1616688"/>
            <a:ext cx="2787327" cy="2392963"/>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The Turkish Navy Exercise </a:t>
            </a:r>
            <a:r>
              <a:rPr lang="tr-TR" sz="1150" dirty="0">
                <a:latin typeface="Times New Roman" panose="02020603050405020304" pitchFamily="18" charset="0"/>
                <a:cs typeface="Times New Roman" panose="02020603050405020304" pitchFamily="18" charset="0"/>
              </a:rPr>
              <a:t>DOĞU AKDENİZ-2025 </a:t>
            </a:r>
            <a:r>
              <a:rPr lang="en-US" sz="1150" dirty="0">
                <a:latin typeface="Times New Roman" panose="02020603050405020304" pitchFamily="18" charset="0"/>
                <a:cs typeface="Times New Roman" panose="02020603050405020304" pitchFamily="18" charset="0"/>
              </a:rPr>
              <a:t>NCAGS</a:t>
            </a: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Activities takes place between </a:t>
            </a:r>
            <a:r>
              <a:rPr lang="tr-TR" sz="1150" dirty="0">
                <a:latin typeface="Times New Roman" panose="02020603050405020304" pitchFamily="18" charset="0"/>
                <a:cs typeface="Times New Roman" panose="02020603050405020304" pitchFamily="18" charset="0"/>
              </a:rPr>
              <a:t>22 </a:t>
            </a:r>
            <a:r>
              <a:rPr lang="tr-TR" sz="1150" dirty="0" err="1">
                <a:latin typeface="Times New Roman" panose="02020603050405020304" pitchFamily="18" charset="0"/>
                <a:cs typeface="Times New Roman" panose="02020603050405020304" pitchFamily="18" charset="0"/>
              </a:rPr>
              <a:t>November</a:t>
            </a:r>
            <a:r>
              <a:rPr lang="tr-TR" sz="1150" dirty="0">
                <a:latin typeface="Times New Roman" panose="02020603050405020304" pitchFamily="18" charset="0"/>
                <a:cs typeface="Times New Roman" panose="02020603050405020304" pitchFamily="18" charset="0"/>
              </a:rPr>
              <a:t> - 03 </a:t>
            </a:r>
            <a:r>
              <a:rPr lang="tr-TR" sz="1150" dirty="0" err="1">
                <a:latin typeface="Times New Roman" panose="02020603050405020304" pitchFamily="18" charset="0"/>
                <a:cs typeface="Times New Roman" panose="02020603050405020304" pitchFamily="18" charset="0"/>
              </a:rPr>
              <a:t>December</a:t>
            </a: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202</a:t>
            </a:r>
            <a:r>
              <a:rPr lang="tr-TR" sz="1150" dirty="0">
                <a:latin typeface="Times New Roman" panose="02020603050405020304" pitchFamily="18" charset="0"/>
                <a:cs typeface="Times New Roman" panose="02020603050405020304" pitchFamily="18" charset="0"/>
              </a:rPr>
              <a:t>5</a:t>
            </a:r>
            <a:r>
              <a:rPr lang="en-US" sz="1150" dirty="0">
                <a:latin typeface="Times New Roman" panose="02020603050405020304" pitchFamily="18" charset="0"/>
                <a:cs typeface="Times New Roman" panose="02020603050405020304" pitchFamily="18" charset="0"/>
              </a:rPr>
              <a:t> in East Mediterranean, </a:t>
            </a:r>
          </a:p>
          <a:p>
            <a:pPr algn="just"/>
            <a:endParaRPr lang="en-US"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One of the objectives is to exercise co-operation with merchant shipping using NATO procedures and vessels are invited to participate on a no-cost/no-delay basis.</a:t>
            </a:r>
          </a:p>
          <a:p>
            <a:pPr algn="just"/>
            <a:endParaRPr lang="en-US"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Further information is found in</a:t>
            </a:r>
            <a:r>
              <a:rPr lang="tr-TR" sz="1150" dirty="0">
                <a:latin typeface="Times New Roman" panose="02020603050405020304" pitchFamily="18" charset="0"/>
                <a:cs typeface="Times New Roman" panose="02020603050405020304" pitchFamily="18" charset="0"/>
              </a:rPr>
              <a:t> </a:t>
            </a:r>
            <a:r>
              <a:rPr lang="en-US" sz="1150" dirty="0">
                <a:latin typeface="Times New Roman" panose="02020603050405020304" pitchFamily="18" charset="0"/>
                <a:cs typeface="Times New Roman" panose="02020603050405020304" pitchFamily="18" charset="0"/>
              </a:rPr>
              <a:t>NAVAREA III WARNINGs and on:  </a:t>
            </a:r>
            <a:r>
              <a:rPr lang="en-US" sz="1150" u="sng" dirty="0">
                <a:solidFill>
                  <a:srgbClr val="0070C0"/>
                </a:solidFill>
                <a:latin typeface="Times New Roman" panose="02020603050405020304" pitchFamily="18" charset="0"/>
                <a:cs typeface="Times New Roman" panose="02020603050405020304" pitchFamily="18" charset="0"/>
              </a:rPr>
              <a:t>www.dzkk.tsk.tr</a:t>
            </a:r>
          </a:p>
        </p:txBody>
      </p:sp>
      <p:sp>
        <p:nvSpPr>
          <p:cNvPr id="32" name="Dikdörtgen 31">
            <a:extLst>
              <a:ext uri="{FF2B5EF4-FFF2-40B4-BE49-F238E27FC236}">
                <a16:creationId xmlns:a16="http://schemas.microsoft.com/office/drawing/2014/main" id="{7B952DC3-8114-4CB9-BE58-A9EB6A18609E}"/>
              </a:ext>
            </a:extLst>
          </p:cNvPr>
          <p:cNvSpPr/>
          <p:nvPr/>
        </p:nvSpPr>
        <p:spPr>
          <a:xfrm>
            <a:off x="331498" y="5487404"/>
            <a:ext cx="2651294" cy="646331"/>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N</a:t>
            </a:r>
            <a:r>
              <a:rPr lang="en-US" sz="1400" dirty="0">
                <a:latin typeface="Times New Roman" panose="02020603050405020304" pitchFamily="18" charset="0"/>
                <a:cs typeface="Times New Roman" panose="02020603050405020304" pitchFamily="18" charset="0"/>
              </a:rPr>
              <a:t>aval </a:t>
            </a:r>
            <a:r>
              <a:rPr lang="en-US" b="1" dirty="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ooperation </a:t>
            </a:r>
            <a:r>
              <a:rPr lang="en-US"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nd </a:t>
            </a:r>
            <a:r>
              <a:rPr lang="en-US" b="1" dirty="0">
                <a:latin typeface="Times New Roman" panose="02020603050405020304" pitchFamily="18" charset="0"/>
                <a:cs typeface="Times New Roman" panose="02020603050405020304" pitchFamily="18" charset="0"/>
              </a:rPr>
              <a:t>G</a:t>
            </a:r>
            <a:r>
              <a:rPr lang="en-US" sz="1400" dirty="0">
                <a:latin typeface="Times New Roman" panose="02020603050405020304" pitchFamily="18" charset="0"/>
                <a:cs typeface="Times New Roman" panose="02020603050405020304" pitchFamily="18" charset="0"/>
              </a:rPr>
              <a:t>uidance for </a:t>
            </a:r>
            <a:r>
              <a:rPr lang="en-US" b="1" dirty="0">
                <a:latin typeface="Times New Roman" panose="02020603050405020304" pitchFamily="18" charset="0"/>
                <a:cs typeface="Times New Roman" panose="02020603050405020304" pitchFamily="18" charset="0"/>
              </a:rPr>
              <a:t>S</a:t>
            </a:r>
            <a:r>
              <a:rPr lang="en-US" sz="1400" dirty="0">
                <a:latin typeface="Times New Roman" panose="02020603050405020304" pitchFamily="18" charset="0"/>
                <a:cs typeface="Times New Roman" panose="02020603050405020304" pitchFamily="18" charset="0"/>
              </a:rPr>
              <a:t>hipping</a:t>
            </a:r>
            <a:endParaRPr lang="tr-TR" sz="1400" dirty="0">
              <a:latin typeface="Times New Roman" panose="02020603050405020304" pitchFamily="18" charset="0"/>
              <a:cs typeface="Times New Roman" panose="02020603050405020304" pitchFamily="18" charset="0"/>
            </a:endParaRPr>
          </a:p>
        </p:txBody>
      </p:sp>
      <p:pic>
        <p:nvPicPr>
          <p:cNvPr id="3103" name="Resim 1">
            <a:extLst>
              <a:ext uri="{FF2B5EF4-FFF2-40B4-BE49-F238E27FC236}">
                <a16:creationId xmlns:a16="http://schemas.microsoft.com/office/drawing/2014/main" id="{64C2ED55-EB4C-4F4A-8624-BFA39947EB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006" y="1621189"/>
            <a:ext cx="303833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Dikdörtgen 35">
            <a:extLst>
              <a:ext uri="{FF2B5EF4-FFF2-40B4-BE49-F238E27FC236}">
                <a16:creationId xmlns:a16="http://schemas.microsoft.com/office/drawing/2014/main" id="{2DCE91E4-CE70-40BA-80EF-E60884A31B4B}"/>
              </a:ext>
            </a:extLst>
          </p:cNvPr>
          <p:cNvSpPr/>
          <p:nvPr/>
        </p:nvSpPr>
        <p:spPr>
          <a:xfrm>
            <a:off x="2975609" y="3974927"/>
            <a:ext cx="3230881" cy="2400657"/>
          </a:xfrm>
          <a:prstGeom prst="rect">
            <a:avLst/>
          </a:prstGeom>
        </p:spPr>
        <p:txBody>
          <a:bodyPr wrap="square">
            <a:spAutoFit/>
          </a:bodyPr>
          <a:lstStyle/>
          <a:p>
            <a:pPr algn="ctr"/>
            <a:r>
              <a:rPr lang="tr-TR" sz="1600" dirty="0">
                <a:solidFill>
                  <a:srgbClr val="FF0000"/>
                </a:solidFill>
                <a:latin typeface="Times New Roman" panose="02020603050405020304" pitchFamily="18" charset="0"/>
                <a:cs typeface="Times New Roman" panose="02020603050405020304" pitchFamily="18" charset="0"/>
              </a:rPr>
              <a:t> </a:t>
            </a:r>
            <a:r>
              <a:rPr lang="tr-TR" sz="1600" b="1" u="sng" dirty="0">
                <a:solidFill>
                  <a:srgbClr val="FF0000"/>
                </a:solidFill>
                <a:latin typeface="Times New Roman" panose="02020603050405020304" pitchFamily="18" charset="0"/>
                <a:cs typeface="Times New Roman" panose="02020603050405020304" pitchFamily="18" charset="0"/>
              </a:rPr>
              <a:t>GUIDE TO MASTERS</a:t>
            </a:r>
            <a:endParaRPr lang="tr-TR" sz="1600" dirty="0">
              <a:solidFill>
                <a:srgbClr val="FF0000"/>
              </a:solidFill>
              <a:latin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cs typeface="Times New Roman" panose="02020603050405020304" pitchFamily="18" charset="0"/>
            </a:endParaRPr>
          </a:p>
          <a:p>
            <a:pPr algn="just">
              <a:tabLst>
                <a:tab pos="180975" algn="l"/>
              </a:tabLst>
            </a:pP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NATO has released a non-classified publication which covers the relationship with civilian shipping on</a:t>
            </a:r>
            <a:r>
              <a:rPr lang="tr-TR" sz="1200" dirty="0">
                <a:latin typeface="Times New Roman" panose="02020603050405020304" pitchFamily="18" charset="0"/>
                <a:cs typeface="Times New Roman" panose="02020603050405020304" pitchFamily="18" charset="0"/>
              </a:rPr>
              <a:t>: </a:t>
            </a:r>
            <a:r>
              <a:rPr lang="tr-TR" sz="1200" b="1" u="sng" dirty="0">
                <a:latin typeface="Times New Roman" panose="02020603050405020304" pitchFamily="18" charset="0"/>
                <a:cs typeface="Times New Roman" panose="02020603050405020304" pitchFamily="18" charset="0"/>
                <a:hlinkClick r:id="rId7"/>
              </a:rPr>
              <a:t>www.shipping.nato.int</a:t>
            </a:r>
            <a:endParaRPr lang="tr-TR" sz="1200" b="1" u="sng" dirty="0">
              <a:latin typeface="Times New Roman" panose="02020603050405020304" pitchFamily="18" charset="0"/>
              <a:cs typeface="Times New Roman" panose="02020603050405020304" pitchFamily="18" charset="0"/>
            </a:endParaRPr>
          </a:p>
          <a:p>
            <a:pPr algn="just"/>
            <a:endParaRPr lang="tr-TR" sz="1200" b="1" dirty="0">
              <a:latin typeface="Times New Roman" panose="02020603050405020304" pitchFamily="18" charset="0"/>
              <a:cs typeface="Times New Roman" panose="02020603050405020304" pitchFamily="18" charset="0"/>
            </a:endParaRPr>
          </a:p>
          <a:p>
            <a:pPr algn="just"/>
            <a:r>
              <a:rPr lang="tr-TR" sz="1400" b="1" dirty="0">
                <a:latin typeface="Times New Roman" panose="02020603050405020304" pitchFamily="18" charset="0"/>
                <a:cs typeface="Times New Roman" panose="02020603050405020304" pitchFamily="18" charset="0"/>
              </a:rPr>
              <a:t>ATP-02. </a:t>
            </a:r>
            <a:br>
              <a:rPr lang="tr-TR" sz="1200" b="1" dirty="0">
                <a:latin typeface="Times New Roman" panose="02020603050405020304" pitchFamily="18" charset="0"/>
                <a:cs typeface="Times New Roman" panose="02020603050405020304" pitchFamily="18" charset="0"/>
              </a:rPr>
            </a:br>
            <a:r>
              <a:rPr lang="tr-TR" sz="1200" b="1" dirty="0">
                <a:latin typeface="Times New Roman" panose="02020603050405020304" pitchFamily="18" charset="0"/>
                <a:cs typeface="Times New Roman" panose="02020603050405020304" pitchFamily="18" charset="0"/>
              </a:rPr>
              <a:t>NAVAL COOPERATION AND GUIDANCE FOR SHIPPING (NCAGS) - GUIDE TO OWNERS, OPERATORS, MASTERS AND OFFICERS EDITION A VERSION 1, AUGUST 2014</a:t>
            </a:r>
            <a:endParaRPr lang="tr-TR" sz="1200" dirty="0">
              <a:latin typeface="Times New Roman" panose="02020603050405020304" pitchFamily="18" charset="0"/>
              <a:cs typeface="Times New Roman" panose="02020603050405020304" pitchFamily="18" charset="0"/>
            </a:endParaRPr>
          </a:p>
        </p:txBody>
      </p:sp>
      <p:sp>
        <p:nvSpPr>
          <p:cNvPr id="37" name="Dikdörtgen 36">
            <a:extLst>
              <a:ext uri="{FF2B5EF4-FFF2-40B4-BE49-F238E27FC236}">
                <a16:creationId xmlns:a16="http://schemas.microsoft.com/office/drawing/2014/main" id="{59B99318-46DC-4109-8AA2-819C0022B6D4}"/>
              </a:ext>
            </a:extLst>
          </p:cNvPr>
          <p:cNvSpPr/>
          <p:nvPr/>
        </p:nvSpPr>
        <p:spPr>
          <a:xfrm>
            <a:off x="6114545" y="1532944"/>
            <a:ext cx="3531120" cy="2554545"/>
          </a:xfrm>
          <a:prstGeom prst="rect">
            <a:avLst/>
          </a:prstGeom>
        </p:spPr>
        <p:txBody>
          <a:bodyPr wrap="square">
            <a:spAutoFit/>
          </a:bodyPr>
          <a:lstStyle/>
          <a:p>
            <a:pPr algn="ctr"/>
            <a:r>
              <a:rPr lang="tr-TR" sz="1600" b="1" u="sng" dirty="0">
                <a:solidFill>
                  <a:srgbClr val="FF0000"/>
                </a:solidFill>
                <a:latin typeface="Times New Roman" panose="02020603050405020304" pitchFamily="18" charset="0"/>
                <a:cs typeface="Times New Roman" panose="02020603050405020304" pitchFamily="18" charset="0"/>
              </a:rPr>
              <a:t>CONTACT INFO</a:t>
            </a:r>
          </a:p>
          <a:p>
            <a:pPr algn="ctr"/>
            <a:r>
              <a:rPr lang="tr-TR" sz="1200" dirty="0">
                <a:latin typeface="Times New Roman" panose="02020603050405020304" pitchFamily="18" charset="0"/>
                <a:cs typeface="Times New Roman" panose="02020603050405020304" pitchFamily="18" charset="0"/>
              </a:rPr>
              <a:t> </a:t>
            </a:r>
          </a:p>
          <a:p>
            <a:pPr algn="just">
              <a:tabLst>
                <a:tab pos="180975" algn="l"/>
              </a:tabLst>
            </a:pP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The Deployed NCAGS Element-DNE</a:t>
            </a:r>
            <a:r>
              <a:rPr lang="tr-TR" sz="1200" dirty="0">
                <a:latin typeface="Times New Roman" panose="02020603050405020304" pitchFamily="18" charset="0"/>
                <a:cs typeface="Times New Roman" panose="02020603050405020304" pitchFamily="18" charset="0"/>
              </a:rPr>
              <a:t> Akdeniz </a:t>
            </a:r>
            <a:r>
              <a:rPr lang="en-US" sz="1200" dirty="0">
                <a:latin typeface="Times New Roman" panose="02020603050405020304" pitchFamily="18" charset="0"/>
                <a:cs typeface="Times New Roman" panose="02020603050405020304" pitchFamily="18" charset="0"/>
              </a:rPr>
              <a:t>is the point of contact for the exchange of merchant shipping  information between Turkish Navy and the international shipping community and manned in 09:00C-17:00C between</a:t>
            </a:r>
            <a:r>
              <a:rPr lang="tr-TR" sz="1200" dirty="0">
                <a:latin typeface="Times New Roman" panose="02020603050405020304" pitchFamily="18" charset="0"/>
                <a:cs typeface="Times New Roman" panose="02020603050405020304" pitchFamily="18" charset="0"/>
              </a:rPr>
              <a:t> 22 </a:t>
            </a:r>
            <a:r>
              <a:rPr lang="tr-TR" sz="1200" dirty="0" err="1">
                <a:latin typeface="Times New Roman" panose="02020603050405020304" pitchFamily="18" charset="0"/>
                <a:cs typeface="Times New Roman" panose="02020603050405020304" pitchFamily="18" charset="0"/>
              </a:rPr>
              <a:t>November</a:t>
            </a:r>
            <a:r>
              <a:rPr lang="tr-TR" sz="1200" dirty="0">
                <a:latin typeface="Times New Roman" panose="02020603050405020304" pitchFamily="18" charset="0"/>
                <a:cs typeface="Times New Roman" panose="02020603050405020304" pitchFamily="18" charset="0"/>
              </a:rPr>
              <a:t> - 03 </a:t>
            </a:r>
            <a:r>
              <a:rPr lang="tr-TR" sz="1200" dirty="0" err="1">
                <a:latin typeface="Times New Roman" panose="02020603050405020304" pitchFamily="18" charset="0"/>
                <a:cs typeface="Times New Roman" panose="02020603050405020304" pitchFamily="18" charset="0"/>
              </a:rPr>
              <a:t>December</a:t>
            </a: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202</a:t>
            </a:r>
            <a:r>
              <a:rPr lang="tr-TR" sz="1200" dirty="0">
                <a:latin typeface="Times New Roman" panose="02020603050405020304" pitchFamily="18" charset="0"/>
                <a:cs typeface="Times New Roman" panose="02020603050405020304" pitchFamily="18" charset="0"/>
              </a:rPr>
              <a:t>5</a:t>
            </a:r>
            <a:r>
              <a:rPr lang="en-US" sz="1200" dirty="0">
                <a:latin typeface="Times New Roman" panose="02020603050405020304" pitchFamily="18" charset="0"/>
                <a:cs typeface="Times New Roman" panose="02020603050405020304" pitchFamily="18" charset="0"/>
              </a:rPr>
              <a:t>.</a:t>
            </a:r>
          </a:p>
          <a:p>
            <a:pPr algn="just"/>
            <a:endParaRPr lang="tr-TR" sz="1200" dirty="0">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E-mail: </a:t>
            </a:r>
            <a:r>
              <a:rPr lang="tr-TR" sz="1200" b="1" u="sng" dirty="0">
                <a:solidFill>
                  <a:srgbClr val="0070C0"/>
                </a:solidFill>
                <a:latin typeface="Times New Roman" panose="02020603050405020304" pitchFamily="18" charset="0"/>
                <a:cs typeface="Times New Roman" panose="02020603050405020304" pitchFamily="18" charset="0"/>
              </a:rPr>
              <a:t>turkishnavyshippingcenter@dzkk.tsk.tr</a:t>
            </a:r>
            <a:endParaRPr lang="tr-TR" sz="1200" dirty="0">
              <a:solidFill>
                <a:srgbClr val="0070C0"/>
              </a:solidFill>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 </a:t>
            </a:r>
          </a:p>
          <a:p>
            <a:pPr algn="just"/>
            <a:r>
              <a:rPr lang="tr-TR" sz="1200" dirty="0">
                <a:latin typeface="Times New Roman" panose="02020603050405020304" pitchFamily="18" charset="0"/>
                <a:cs typeface="Times New Roman" panose="02020603050405020304" pitchFamily="18" charset="0"/>
              </a:rPr>
              <a:t>Phone : +90 242 259 33 03</a:t>
            </a:r>
          </a:p>
          <a:p>
            <a:pPr algn="just"/>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Internal</a:t>
            </a:r>
            <a:r>
              <a:rPr lang="tr-TR" sz="1200" dirty="0">
                <a:latin typeface="Times New Roman" panose="02020603050405020304" pitchFamily="18" charset="0"/>
                <a:cs typeface="Times New Roman" panose="02020603050405020304" pitchFamily="18" charset="0"/>
              </a:rPr>
              <a:t>: 3008)</a:t>
            </a:r>
          </a:p>
        </p:txBody>
      </p:sp>
      <p:sp>
        <p:nvSpPr>
          <p:cNvPr id="27" name="WordArt 32" descr="geckme yok maliyet yok">
            <a:extLst>
              <a:ext uri="{FF2B5EF4-FFF2-40B4-BE49-F238E27FC236}">
                <a16:creationId xmlns:a16="http://schemas.microsoft.com/office/drawing/2014/main" id="{5F6A6126-7366-46DE-9AA2-4B9FBFBDDC4C}"/>
              </a:ext>
            </a:extLst>
          </p:cNvPr>
          <p:cNvSpPr>
            <a:spLocks noChangeAspect="1" noChangeArrowheads="1" noChangeShapeType="1" noTextEdit="1"/>
          </p:cNvSpPr>
          <p:nvPr/>
        </p:nvSpPr>
        <p:spPr bwMode="auto">
          <a:xfrm>
            <a:off x="6222546" y="4676503"/>
            <a:ext cx="3230881" cy="124386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rtl="0">
              <a:buNone/>
            </a:pPr>
            <a:r>
              <a:rPr lang="tr-TR" sz="3600" kern="10" spc="0" dirty="0">
                <a:ln w="9525">
                  <a:round/>
                  <a:headEnd/>
                  <a:tailEnd/>
                </a:ln>
                <a:gradFill rotWithShape="0">
                  <a:gsLst>
                    <a:gs pos="0">
                      <a:srgbClr val="FFE701"/>
                    </a:gs>
                    <a:gs pos="100000">
                      <a:srgbClr val="FE3E02"/>
                    </a:gs>
                  </a:gsLst>
                  <a:lin ang="5400000" scaled="1"/>
                </a:gradFill>
                <a:effectLst/>
                <a:latin typeface="Impact" panose="020B0806030902050204" pitchFamily="34" charset="0"/>
              </a:rPr>
              <a:t>No cost No delay</a:t>
            </a:r>
          </a:p>
        </p:txBody>
      </p:sp>
      <p:sp>
        <p:nvSpPr>
          <p:cNvPr id="14" name="WordArt 150">
            <a:extLst>
              <a:ext uri="{FF2B5EF4-FFF2-40B4-BE49-F238E27FC236}">
                <a16:creationId xmlns:a16="http://schemas.microsoft.com/office/drawing/2014/main" id="{3F3B1F85-AFB9-45B3-A23E-156D6AC3B72F}"/>
              </a:ext>
            </a:extLst>
          </p:cNvPr>
          <p:cNvSpPr>
            <a:spLocks noChangeAspect="1" noChangeArrowheads="1" noChangeShapeType="1" noTextEdit="1"/>
          </p:cNvSpPr>
          <p:nvPr/>
        </p:nvSpPr>
        <p:spPr bwMode="auto">
          <a:xfrm>
            <a:off x="432679" y="4420545"/>
            <a:ext cx="2376352" cy="1009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NCAGS</a:t>
            </a:r>
          </a:p>
        </p:txBody>
      </p:sp>
    </p:spTree>
    <p:extLst>
      <p:ext uri="{BB962C8B-B14F-4D97-AF65-F5344CB8AC3E}">
        <p14:creationId xmlns:p14="http://schemas.microsoft.com/office/powerpoint/2010/main" val="427439787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523</Words>
  <Application>Microsoft Office PowerPoint</Application>
  <PresentationFormat>A4 Kağıt (210x297 mm)</PresentationFormat>
  <Paragraphs>41</Paragraphs>
  <Slides>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vt:i4>
      </vt:variant>
    </vt:vector>
  </HeadingPairs>
  <TitlesOfParts>
    <vt:vector size="8" baseType="lpstr">
      <vt:lpstr>Arial</vt:lpstr>
      <vt:lpstr>Calibri</vt:lpstr>
      <vt:lpstr>Calibri Light</vt:lpstr>
      <vt:lpstr>Impact</vt:lpstr>
      <vt:lpstr>Times New Roman</vt:lpstr>
      <vt:lpstr>Office Teması</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NAZIM SİNAN ŞİMŞEK (TEK.ASB.KD.ÜÇVŞ.) (DZKK)</dc:creator>
  <cp:lastModifiedBy>NAZIM SİNAN ŞİMŞEK (TEK.ASB.KD.ÜÇVŞ.) (DZKK)</cp:lastModifiedBy>
  <cp:revision>17</cp:revision>
  <dcterms:created xsi:type="dcterms:W3CDTF">2024-01-08T08:33:35Z</dcterms:created>
  <dcterms:modified xsi:type="dcterms:W3CDTF">2025-11-21T11:18:28Z</dcterms:modified>
</cp:coreProperties>
</file>