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118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41837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76828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48158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15562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44B2E23A-BCF2-4B75-97F3-B560DFF60284}" type="datetimeFigureOut">
              <a:rPr lang="tr-TR" smtClean="0"/>
              <a:t>21.11.2025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86957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1144075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82329" y="2505075"/>
            <a:ext cx="4190702"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14913" y="2505075"/>
            <a:ext cx="4211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4B2E23A-BCF2-4B75-97F3-B560DFF60284}" type="datetimeFigureOut">
              <a:rPr lang="tr-TR" smtClean="0"/>
              <a:t>21.11.2025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17865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4B2E23A-BCF2-4B75-97F3-B560DFF60284}" type="datetimeFigureOut">
              <a:rPr lang="tr-TR" smtClean="0"/>
              <a:t>21.11.2025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3472078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2E23A-BCF2-4B75-97F3-B560DFF60284}" type="datetimeFigureOut">
              <a:rPr lang="tr-TR" smtClean="0"/>
              <a:t>21.11.2025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47528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236752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4B2E23A-BCF2-4B75-97F3-B560DFF60284}" type="datetimeFigureOut">
              <a:rPr lang="tr-TR" smtClean="0"/>
              <a:t>21.11.2025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32F9-FB1C-4238-8755-3CE84B72144E}" type="slidenum">
              <a:rPr lang="tr-TR" smtClean="0"/>
              <a:t>‹#›</a:t>
            </a:fld>
            <a:endParaRPr lang="tr-TR"/>
          </a:p>
        </p:txBody>
      </p:sp>
    </p:spTree>
    <p:extLst>
      <p:ext uri="{BB962C8B-B14F-4D97-AF65-F5344CB8AC3E}">
        <p14:creationId xmlns:p14="http://schemas.microsoft.com/office/powerpoint/2010/main" val="333601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2E23A-BCF2-4B75-97F3-B560DFF60284}" type="datetimeFigureOut">
              <a:rPr lang="tr-TR" smtClean="0"/>
              <a:t>21.11.2025</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C32F9-FB1C-4238-8755-3CE84B72144E}" type="slidenum">
              <a:rPr lang="tr-TR" smtClean="0"/>
              <a:t>‹#›</a:t>
            </a:fld>
            <a:endParaRPr lang="tr-TR"/>
          </a:p>
        </p:txBody>
      </p:sp>
    </p:spTree>
    <p:extLst>
      <p:ext uri="{BB962C8B-B14F-4D97-AF65-F5344CB8AC3E}">
        <p14:creationId xmlns:p14="http://schemas.microsoft.com/office/powerpoint/2010/main" val="3655314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s://www.dzkk.tsk/dzkk/denkom/EAN00/Haber/29%20Ekim%20Cumhuriyet%20Bayram&#305;%20&#304;stanbul%20Bo&#287;az%20Ge&#231;i&#351;i/IMG-20231110-WA0006.jpg" TargetMode="Externa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www.shipping.nato.int/" TargetMode="External"/><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www.dzkk.tsk.tr/" TargetMode="External"/><Relationship Id="rId5" Type="http://schemas.openxmlformats.org/officeDocument/2006/relationships/image" Target="../media/image8.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id="{2179D57B-8FE9-454B-8B93-184C08FF9F1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52392" y="0"/>
            <a:ext cx="3953608" cy="6858000"/>
          </a:xfrm>
          <a:prstGeom prst="rect">
            <a:avLst/>
          </a:prstGeom>
        </p:spPr>
      </p:pic>
      <p:pic>
        <p:nvPicPr>
          <p:cNvPr id="14" name="Resim 13">
            <a:extLst>
              <a:ext uri="{FF2B5EF4-FFF2-40B4-BE49-F238E27FC236}">
                <a16:creationId xmlns:a16="http://schemas.microsoft.com/office/drawing/2014/main" id="{1839222B-7744-4641-A511-B13FA02E871B}"/>
              </a:ext>
            </a:extLst>
          </p:cNvPr>
          <p:cNvPicPr>
            <a:picLocks noChangeAspect="1"/>
          </p:cNvPicPr>
          <p:nvPr/>
        </p:nvPicPr>
        <p:blipFill rotWithShape="1">
          <a:blip r:embed="rId3">
            <a:extLst>
              <a:ext uri="{28A0092B-C50C-407E-A947-70E740481C1C}">
                <a14:useLocalDpi xmlns:a14="http://schemas.microsoft.com/office/drawing/2010/main" val="0"/>
              </a:ext>
            </a:extLst>
          </a:blip>
          <a:srcRect l="6111" r="27599"/>
          <a:stretch/>
        </p:blipFill>
        <p:spPr>
          <a:xfrm>
            <a:off x="2946400" y="-7260"/>
            <a:ext cx="3030776" cy="6865260"/>
          </a:xfrm>
          <a:prstGeom prst="rect">
            <a:avLst/>
          </a:prstGeom>
        </p:spPr>
      </p:pic>
      <p:pic>
        <p:nvPicPr>
          <p:cNvPr id="12" name="Resim 11">
            <a:extLst>
              <a:ext uri="{FF2B5EF4-FFF2-40B4-BE49-F238E27FC236}">
                <a16:creationId xmlns:a16="http://schemas.microsoft.com/office/drawing/2014/main" id="{77E07D1C-047F-45F9-BDDD-FA4E8D290F1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260"/>
            <a:ext cx="3314291" cy="6858000"/>
          </a:xfrm>
          <a:prstGeom prst="rect">
            <a:avLst/>
          </a:prstGeom>
        </p:spPr>
      </p:pic>
      <p:pic>
        <p:nvPicPr>
          <p:cNvPr id="2194" name="Picture 146">
            <a:extLst>
              <a:ext uri="{FF2B5EF4-FFF2-40B4-BE49-F238E27FC236}">
                <a16:creationId xmlns:a16="http://schemas.microsoft.com/office/drawing/2014/main" id="{7836BBE1-9A36-4DEA-BC9C-41091763E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02" y="268802"/>
            <a:ext cx="1162050" cy="1295401"/>
          </a:xfrm>
          <a:prstGeom prst="rect">
            <a:avLst/>
          </a:prstGeom>
          <a:noFill/>
          <a:extLst>
            <a:ext uri="{909E8E84-426E-40DD-AFC4-6F175D3DCCD1}">
              <a14:hiddenFill xmlns:a14="http://schemas.microsoft.com/office/drawing/2010/main">
                <a:solidFill>
                  <a:srgbClr val="FFFFFF"/>
                </a:solidFill>
              </a14:hiddenFill>
            </a:ext>
          </a:extLst>
        </p:spPr>
      </p:pic>
      <p:sp>
        <p:nvSpPr>
          <p:cNvPr id="2104" name="WordArt 148">
            <a:extLst>
              <a:ext uri="{FF2B5EF4-FFF2-40B4-BE49-F238E27FC236}">
                <a16:creationId xmlns:a16="http://schemas.microsoft.com/office/drawing/2014/main" id="{4846A7FA-2242-4AE0-A304-02E163FAA7FF}"/>
              </a:ext>
            </a:extLst>
          </p:cNvPr>
          <p:cNvSpPr>
            <a:spLocks noChangeArrowheads="1" noChangeShapeType="1" noTextEdit="1"/>
          </p:cNvSpPr>
          <p:nvPr/>
        </p:nvSpPr>
        <p:spPr bwMode="auto">
          <a:xfrm>
            <a:off x="1582236" y="398549"/>
            <a:ext cx="1652182" cy="728583"/>
          </a:xfrm>
          <a:prstGeom prst="rect">
            <a:avLst/>
          </a:prstGeom>
        </p:spPr>
        <p:txBody>
          <a:bodyPr wrap="none" fromWordArt="1">
            <a:prstTxWarp prst="textPlain">
              <a:avLst>
                <a:gd name="adj" fmla="val 50000"/>
              </a:avLst>
            </a:prstTxWarp>
          </a:bodyPr>
          <a:lstStyle/>
          <a:p>
            <a:pPr algn="ctr" rtl="0">
              <a:buNone/>
            </a:pPr>
            <a:r>
              <a:rPr lang="tr-TR" sz="2800" kern="10" dirty="0">
                <a:ln w="19050">
                  <a:solidFill>
                    <a:srgbClr val="FFFFFF"/>
                  </a:solidFill>
                  <a:round/>
                  <a:headEnd/>
                  <a:tailEnd/>
                </a:ln>
                <a:solidFill>
                  <a:srgbClr val="FF0000"/>
                </a:solidFill>
                <a:effectLst>
                  <a:outerShdw dist="35921" dir="2700000" algn="ctr" rotWithShape="0">
                    <a:srgbClr val="990000"/>
                  </a:outerShdw>
                </a:effectLst>
                <a:latin typeface="Impact" panose="020B0806030902050204" pitchFamily="34" charset="0"/>
              </a:rPr>
              <a:t>TÜRK</a:t>
            </a:r>
          </a:p>
          <a:p>
            <a:pPr algn="ctr" rtl="0">
              <a:buNone/>
            </a:pPr>
            <a:r>
              <a:rPr lang="tr-TR" sz="2800" kern="10" dirty="0">
                <a:ln w="19050">
                  <a:solidFill>
                    <a:srgbClr val="FFFFFF"/>
                  </a:solidFill>
                  <a:round/>
                  <a:headEnd/>
                  <a:tailEnd/>
                </a:ln>
                <a:solidFill>
                  <a:srgbClr val="FF0000"/>
                </a:solidFill>
                <a:effectLst>
                  <a:outerShdw dist="35921" dir="2700000" algn="ctr" rotWithShape="0">
                    <a:srgbClr val="990000"/>
                  </a:outerShdw>
                </a:effectLst>
                <a:latin typeface="Impact" panose="020B0806030902050204" pitchFamily="34" charset="0"/>
              </a:rPr>
              <a:t>DENİZ KUVVETLERİ</a:t>
            </a:r>
          </a:p>
        </p:txBody>
      </p:sp>
      <p:sp>
        <p:nvSpPr>
          <p:cNvPr id="2109" name="Dikdörtgen 2108">
            <a:extLst>
              <a:ext uri="{FF2B5EF4-FFF2-40B4-BE49-F238E27FC236}">
                <a16:creationId xmlns:a16="http://schemas.microsoft.com/office/drawing/2014/main" id="{A88BA012-1773-4E7E-9B97-01D61FB5780B}"/>
              </a:ext>
            </a:extLst>
          </p:cNvPr>
          <p:cNvSpPr/>
          <p:nvPr/>
        </p:nvSpPr>
        <p:spPr>
          <a:xfrm>
            <a:off x="327802" y="2523946"/>
            <a:ext cx="2977372" cy="523220"/>
          </a:xfrm>
          <a:prstGeom prst="rect">
            <a:avLst/>
          </a:prstGeom>
        </p:spPr>
        <p:txBody>
          <a:bodyPr wrap="square">
            <a:spAutoFit/>
          </a:bodyPr>
          <a:lstStyle/>
          <a:p>
            <a:pPr algn="ctr"/>
            <a:r>
              <a:rPr lang="tr-TR" sz="1400" b="1" dirty="0">
                <a:latin typeface="Times New Roman" panose="02020603050405020304" pitchFamily="18" charset="0"/>
                <a:cs typeface="Times New Roman" panose="02020603050405020304" pitchFamily="18" charset="0"/>
              </a:rPr>
              <a:t>D</a:t>
            </a:r>
            <a:r>
              <a:rPr lang="tr-TR" sz="1400" dirty="0">
                <a:latin typeface="Times New Roman" panose="02020603050405020304" pitchFamily="18" charset="0"/>
                <a:cs typeface="Times New Roman" panose="02020603050405020304" pitchFamily="18" charset="0"/>
              </a:rPr>
              <a:t>eniz  </a:t>
            </a:r>
            <a:r>
              <a:rPr lang="tr-TR" sz="1400" b="1" dirty="0">
                <a:latin typeface="Times New Roman" panose="02020603050405020304" pitchFamily="18" charset="0"/>
                <a:cs typeface="Times New Roman" panose="02020603050405020304" pitchFamily="18" charset="0"/>
              </a:rPr>
              <a:t>U</a:t>
            </a:r>
            <a:r>
              <a:rPr lang="tr-TR" sz="1400" dirty="0">
                <a:latin typeface="Times New Roman" panose="02020603050405020304" pitchFamily="18" charset="0"/>
                <a:cs typeface="Times New Roman" panose="02020603050405020304" pitchFamily="18" charset="0"/>
              </a:rPr>
              <a:t>laştırması İçin </a:t>
            </a:r>
            <a:r>
              <a:rPr lang="tr-TR" sz="1400" b="1" dirty="0">
                <a:latin typeface="Times New Roman" panose="02020603050405020304" pitchFamily="18" charset="0"/>
                <a:cs typeface="Times New Roman" panose="02020603050405020304" pitchFamily="18" charset="0"/>
              </a:rPr>
              <a:t>İ</a:t>
            </a:r>
            <a:r>
              <a:rPr lang="tr-TR" sz="1400" dirty="0">
                <a:latin typeface="Times New Roman" panose="02020603050405020304" pitchFamily="18" charset="0"/>
                <a:cs typeface="Times New Roman" panose="02020603050405020304" pitchFamily="18" charset="0"/>
              </a:rPr>
              <a:t>şbirliği ve </a:t>
            </a:r>
            <a:r>
              <a:rPr lang="tr-TR" sz="1400" b="1" dirty="0">
                <a:latin typeface="Times New Roman" panose="02020603050405020304" pitchFamily="18" charset="0"/>
                <a:cs typeface="Times New Roman" panose="02020603050405020304" pitchFamily="18" charset="0"/>
              </a:rPr>
              <a:t>R</a:t>
            </a:r>
            <a:r>
              <a:rPr lang="tr-TR" sz="1400" dirty="0">
                <a:latin typeface="Times New Roman" panose="02020603050405020304" pitchFamily="18" charset="0"/>
                <a:cs typeface="Times New Roman" panose="02020603050405020304" pitchFamily="18" charset="0"/>
              </a:rPr>
              <a:t>ehberlik</a:t>
            </a:r>
          </a:p>
        </p:txBody>
      </p:sp>
      <p:sp>
        <p:nvSpPr>
          <p:cNvPr id="141" name="Dikdörtgen 140">
            <a:extLst>
              <a:ext uri="{FF2B5EF4-FFF2-40B4-BE49-F238E27FC236}">
                <a16:creationId xmlns:a16="http://schemas.microsoft.com/office/drawing/2014/main" id="{281827A5-F395-47AC-B6B1-1D45A7BED8C9}"/>
              </a:ext>
            </a:extLst>
          </p:cNvPr>
          <p:cNvSpPr/>
          <p:nvPr/>
        </p:nvSpPr>
        <p:spPr>
          <a:xfrm>
            <a:off x="346805" y="3010417"/>
            <a:ext cx="2977371" cy="3454792"/>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a:t>
            </a:r>
            <a:r>
              <a:rPr lang="tr-TR" sz="1150" dirty="0" err="1">
                <a:latin typeface="Times New Roman" panose="02020603050405020304" pitchFamily="18" charset="0"/>
                <a:cs typeface="Times New Roman" panose="02020603050405020304" pitchFamily="18" charset="0"/>
              </a:rPr>
              <a:t>DUİR’in</a:t>
            </a:r>
            <a:r>
              <a:rPr lang="tr-TR" sz="1150" dirty="0">
                <a:latin typeface="Times New Roman" panose="02020603050405020304" pitchFamily="18" charset="0"/>
                <a:cs typeface="Times New Roman" panose="02020603050405020304" pitchFamily="18" charset="0"/>
              </a:rPr>
              <a:t> maksadı; ticari denizciliğe İşbirliği, Rehberlik, Tavsiye ve Yardım sağlamak ve askerî faaliyetlerin (korsanlıkla mücadele veya askeri harekât vb.) icra edildiği bölgelerin civarındaki ticari gemilerin emniyet ve güvenliğini arttırmaktır.</a:t>
            </a:r>
          </a:p>
          <a:p>
            <a:pPr algn="just">
              <a:tabLst>
                <a:tab pos="180975" algn="l"/>
              </a:tabLst>
            </a:pPr>
            <a:endParaRPr lang="tr-TR"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Ticari Deniz taşımacılığının temeli açık denizlerde seyir serbestisinin sağlanarak, ticaretin günü gününe gerçekleştirebilmesi prensibine dayanır.</a:t>
            </a:r>
          </a:p>
          <a:p>
            <a:pPr algn="just">
              <a:tabLst>
                <a:tab pos="180975" algn="l"/>
              </a:tabLst>
            </a:pPr>
            <a:r>
              <a:rPr lang="tr-TR" sz="1150" dirty="0">
                <a:latin typeface="Times New Roman" panose="02020603050405020304" pitchFamily="18" charset="0"/>
                <a:cs typeface="Times New Roman" panose="02020603050405020304" pitchFamily="18" charset="0"/>
              </a:rPr>
              <a:t> </a:t>
            </a:r>
          </a:p>
          <a:p>
            <a:pPr algn="just">
              <a:tabLst>
                <a:tab pos="180975" algn="l"/>
              </a:tabLst>
            </a:pPr>
            <a:r>
              <a:rPr lang="tr-TR" sz="1150" dirty="0">
                <a:latin typeface="Times New Roman" panose="02020603050405020304" pitchFamily="18" charset="0"/>
                <a:cs typeface="Times New Roman" panose="02020603050405020304" pitchFamily="18" charset="0"/>
              </a:rPr>
              <a:t>	Deniz ticareti, ülkelerin ekonomik refahının ve denizlerdeki harekât serbestisine bağlı temel stratejik ilgi alanının bir göstergesidir. Denizdeki askerî harekâtın kaçınılmaz olarak ticari denizciliğe ve aynı şekilde ticari denizciliğinde askerî harekâta sık sık müdahalesi veya bazı etkileri olacaktır.</a:t>
            </a:r>
          </a:p>
        </p:txBody>
      </p:sp>
      <p:sp>
        <p:nvSpPr>
          <p:cNvPr id="143" name="Dikdörtgen 142">
            <a:extLst>
              <a:ext uri="{FF2B5EF4-FFF2-40B4-BE49-F238E27FC236}">
                <a16:creationId xmlns:a16="http://schemas.microsoft.com/office/drawing/2014/main" id="{E8FBB4FB-30E5-45E7-BD65-5CD80DCD4FFC}"/>
              </a:ext>
            </a:extLst>
          </p:cNvPr>
          <p:cNvSpPr/>
          <p:nvPr/>
        </p:nvSpPr>
        <p:spPr>
          <a:xfrm>
            <a:off x="3444452" y="398549"/>
            <a:ext cx="2729593" cy="2215991"/>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NATO; Askerî ve ticari denizcilik çıkarları arasındaki karşılıklı müdahaleleri azaltmak, denizdeki emniyet ve güvenliği arttırmak için DUİR konseptini geliştirmiş ve uygulamaya başlamıştır.</a:t>
            </a:r>
          </a:p>
          <a:p>
            <a:pPr algn="just">
              <a:tabLst>
                <a:tab pos="180975" algn="l"/>
              </a:tabLst>
            </a:pPr>
            <a:endParaRPr lang="tr-TR"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Rehberlik, katılımcı gemilere bölgedeki risklerin doğasını ve büyüklüğünü anlamalarını temin edebilir.  Rehberliğin kabulü tamamen gönüllük esasına dayanmakta ve ticari gemilerin seyirlerini kendilerinin planlamasını öngörmektedir.</a:t>
            </a:r>
          </a:p>
        </p:txBody>
      </p:sp>
      <p:pic>
        <p:nvPicPr>
          <p:cNvPr id="2199" name="Picture 151" descr="IMG_4206">
            <a:extLst>
              <a:ext uri="{FF2B5EF4-FFF2-40B4-BE49-F238E27FC236}">
                <a16:creationId xmlns:a16="http://schemas.microsoft.com/office/drawing/2014/main" id="{B7047A9D-22A3-46A4-848D-C23213471E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581" y="4568277"/>
            <a:ext cx="2540841" cy="180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1" name="Picture 153" descr="https://www.dzkk.tsk/dzkk/denkom/EAN00/Haber/29%20Ekim%20Cumhuriyet%20Bayramı%20İstanbul%20Boğaz%20Geçişi/IMG-20231110-WA0006.jpg">
            <a:extLst>
              <a:ext uri="{FF2B5EF4-FFF2-40B4-BE49-F238E27FC236}">
                <a16:creationId xmlns:a16="http://schemas.microsoft.com/office/drawing/2014/main" id="{87160961-FDD4-4274-A9BC-2E4081A2F2A4}"/>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6315075" y="414145"/>
            <a:ext cx="3244120" cy="1861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Dikdörtgen 146">
            <a:extLst>
              <a:ext uri="{FF2B5EF4-FFF2-40B4-BE49-F238E27FC236}">
                <a16:creationId xmlns:a16="http://schemas.microsoft.com/office/drawing/2014/main" id="{F26901B7-05A1-45D6-953F-6448B3EBBD7D}"/>
              </a:ext>
            </a:extLst>
          </p:cNvPr>
          <p:cNvSpPr/>
          <p:nvPr/>
        </p:nvSpPr>
        <p:spPr>
          <a:xfrm>
            <a:off x="6315075" y="2397586"/>
            <a:ext cx="3244120" cy="4001095"/>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Gerginliğin veya çatışmanın arttığı zamanlarda, ilave bilgiye ihtiyaç duyulabilir. Ticari deniz taşımacılığı tarafından Deniz Kuvvetlerine bu kapsamda verilen hassas ticari bilgilere saygı duyulacak ve korunacaktır.</a:t>
            </a:r>
          </a:p>
          <a:p>
            <a:pPr algn="just">
              <a:tabLst>
                <a:tab pos="180975" algn="l"/>
              </a:tabLst>
            </a:pPr>
            <a:r>
              <a:rPr lang="tr-TR" sz="800" dirty="0">
                <a:latin typeface="Times New Roman" panose="02020603050405020304" pitchFamily="18" charset="0"/>
                <a:cs typeface="Times New Roman" panose="02020603050405020304" pitchFamily="18" charset="0"/>
              </a:rPr>
              <a:t> </a:t>
            </a:r>
          </a:p>
          <a:p>
            <a:pPr algn="just">
              <a:tabLst>
                <a:tab pos="180975" algn="l"/>
              </a:tabLst>
            </a:pPr>
            <a:r>
              <a:rPr lang="tr-TR" sz="1150" dirty="0">
                <a:latin typeface="Times New Roman" panose="02020603050405020304" pitchFamily="18" charset="0"/>
                <a:cs typeface="Times New Roman" panose="02020603050405020304" pitchFamily="18" charset="0"/>
              </a:rPr>
              <a:t>	Format Alfa Raporları, DUİR faaliyetlerinde kullanılması için talep edilen ve ticari gemi bilgilerinin esasını teşkil eden Gemi Bilgi Kartının kısaltılmış bir formu olan seyir/geçiş raporudur.</a:t>
            </a:r>
          </a:p>
          <a:p>
            <a:pPr algn="just">
              <a:tabLst>
                <a:tab pos="180975" algn="l"/>
              </a:tabLst>
            </a:pPr>
            <a:r>
              <a:rPr lang="tr-TR" sz="800" dirty="0">
                <a:latin typeface="Times New Roman" panose="02020603050405020304" pitchFamily="18" charset="0"/>
                <a:cs typeface="Times New Roman" panose="02020603050405020304" pitchFamily="18" charset="0"/>
              </a:rPr>
              <a:t> </a:t>
            </a:r>
          </a:p>
          <a:p>
            <a:pPr algn="just">
              <a:tabLst>
                <a:tab pos="180975" algn="l"/>
              </a:tabLst>
            </a:pPr>
            <a:r>
              <a:rPr lang="tr-TR" sz="1150" dirty="0">
                <a:latin typeface="Times New Roman" panose="02020603050405020304" pitchFamily="18" charset="0"/>
                <a:cs typeface="Times New Roman" panose="02020603050405020304" pitchFamily="18" charset="0"/>
              </a:rPr>
              <a:t>	Askerî birlikler ile işbirliği yapıldığında, DUİR faaliyetlerinin ticari denizciliğe sağlayabileceği başlıca faydalar:</a:t>
            </a:r>
          </a:p>
          <a:p>
            <a:pPr algn="just"/>
            <a:r>
              <a:rPr lang="tr-TR" sz="800" dirty="0">
                <a:latin typeface="Times New Roman" panose="02020603050405020304" pitchFamily="18" charset="0"/>
                <a:cs typeface="Times New Roman" panose="02020603050405020304" pitchFamily="18" charset="0"/>
              </a:rPr>
              <a:t> </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Arttırılmış emniyet ve güvenlik.</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Harekât icra edilen askeri sahalardan geçişte gecikmelerin azaltılması.</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Ticari deniz ulaştırma sisteminin çalışmasının devam ettirilmesi.</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Geliştirilmiş Tehdide karşılık verme</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Askeri tahditleri daha iyi anlama</a:t>
            </a:r>
          </a:p>
          <a:p>
            <a:pPr marL="171450" lvl="0" indent="-171450" algn="just">
              <a:buFont typeface="Wingdings" panose="05000000000000000000" pitchFamily="2" charset="2"/>
              <a:buChar char="§"/>
            </a:pPr>
            <a:r>
              <a:rPr lang="tr-TR" sz="1150" dirty="0">
                <a:latin typeface="Times New Roman" panose="02020603050405020304" pitchFamily="18" charset="0"/>
                <a:cs typeface="Times New Roman" panose="02020603050405020304" pitchFamily="18" charset="0"/>
              </a:rPr>
              <a:t>Riskli sahalarda düşük sigorta ücreti</a:t>
            </a:r>
          </a:p>
        </p:txBody>
      </p:sp>
      <p:sp>
        <p:nvSpPr>
          <p:cNvPr id="13" name="WordArt 150">
            <a:extLst>
              <a:ext uri="{FF2B5EF4-FFF2-40B4-BE49-F238E27FC236}">
                <a16:creationId xmlns:a16="http://schemas.microsoft.com/office/drawing/2014/main" id="{9AFEC197-AB26-4F6C-9724-10ED992BA238}"/>
              </a:ext>
            </a:extLst>
          </p:cNvPr>
          <p:cNvSpPr>
            <a:spLocks noChangeAspect="1" noChangeArrowheads="1" noChangeShapeType="1" noTextEdit="1"/>
          </p:cNvSpPr>
          <p:nvPr/>
        </p:nvSpPr>
        <p:spPr bwMode="auto">
          <a:xfrm>
            <a:off x="582200" y="1438954"/>
            <a:ext cx="2468576" cy="1009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DUİR</a:t>
            </a:r>
          </a:p>
        </p:txBody>
      </p:sp>
      <p:pic>
        <p:nvPicPr>
          <p:cNvPr id="15" name="Picture 2">
            <a:extLst>
              <a:ext uri="{FF2B5EF4-FFF2-40B4-BE49-F238E27FC236}">
                <a16:creationId xmlns:a16="http://schemas.microsoft.com/office/drawing/2014/main" id="{705B741E-671C-4889-9F34-D1CDAFAE09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9581" y="2679431"/>
            <a:ext cx="2540839" cy="180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36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843B7CE4-28EA-44A3-A4FD-87FFB49476F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5952392" y="0"/>
            <a:ext cx="3953608" cy="6858000"/>
          </a:xfrm>
          <a:prstGeom prst="rect">
            <a:avLst/>
          </a:prstGeom>
        </p:spPr>
      </p:pic>
      <p:pic>
        <p:nvPicPr>
          <p:cNvPr id="12" name="Resim 11">
            <a:extLst>
              <a:ext uri="{FF2B5EF4-FFF2-40B4-BE49-F238E27FC236}">
                <a16:creationId xmlns:a16="http://schemas.microsoft.com/office/drawing/2014/main" id="{72B40D26-3719-4679-9893-945CBAEBF5F9}"/>
              </a:ext>
            </a:extLst>
          </p:cNvPr>
          <p:cNvPicPr>
            <a:picLocks noChangeAspect="1"/>
          </p:cNvPicPr>
          <p:nvPr/>
        </p:nvPicPr>
        <p:blipFill rotWithShape="1">
          <a:blip r:embed="rId3">
            <a:extLst>
              <a:ext uri="{28A0092B-C50C-407E-A947-70E740481C1C}">
                <a14:useLocalDpi xmlns:a14="http://schemas.microsoft.com/office/drawing/2010/main" val="0"/>
              </a:ext>
            </a:extLst>
          </a:blip>
          <a:srcRect l="6111" r="27599"/>
          <a:stretch/>
        </p:blipFill>
        <p:spPr>
          <a:xfrm>
            <a:off x="2946400" y="-7260"/>
            <a:ext cx="3030776" cy="6865260"/>
          </a:xfrm>
          <a:prstGeom prst="rect">
            <a:avLst/>
          </a:prstGeom>
        </p:spPr>
      </p:pic>
      <p:pic>
        <p:nvPicPr>
          <p:cNvPr id="11" name="Resim 10">
            <a:extLst>
              <a:ext uri="{FF2B5EF4-FFF2-40B4-BE49-F238E27FC236}">
                <a16:creationId xmlns:a16="http://schemas.microsoft.com/office/drawing/2014/main" id="{AE6EDCB2-F823-436B-9C78-66D481C72B8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7260"/>
            <a:ext cx="3314291" cy="6858000"/>
          </a:xfrm>
          <a:prstGeom prst="rect">
            <a:avLst/>
          </a:prstGeom>
        </p:spPr>
      </p:pic>
      <p:pic>
        <p:nvPicPr>
          <p:cNvPr id="3101" name="Picture 29">
            <a:extLst>
              <a:ext uri="{FF2B5EF4-FFF2-40B4-BE49-F238E27FC236}">
                <a16:creationId xmlns:a16="http://schemas.microsoft.com/office/drawing/2014/main" id="{0192A2E8-7327-4540-8CDD-877811CBCA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950" y="401164"/>
            <a:ext cx="160178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30">
            <a:extLst>
              <a:ext uri="{FF2B5EF4-FFF2-40B4-BE49-F238E27FC236}">
                <a16:creationId xmlns:a16="http://schemas.microsoft.com/office/drawing/2014/main" id="{1DE10033-07D0-45E5-84B9-E7F9995E1425}"/>
              </a:ext>
            </a:extLst>
          </p:cNvPr>
          <p:cNvSpPr>
            <a:spLocks noChangeArrowheads="1" noChangeShapeType="1" noTextEdit="1"/>
          </p:cNvSpPr>
          <p:nvPr/>
        </p:nvSpPr>
        <p:spPr bwMode="auto">
          <a:xfrm>
            <a:off x="2543687" y="317280"/>
            <a:ext cx="6586537" cy="104556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tr-TR" sz="3600" kern="10" spc="0" dirty="0">
                <a:ln>
                  <a:no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DOĞU AKDENİZ-2025 TATBİKATI</a:t>
            </a:r>
          </a:p>
        </p:txBody>
      </p:sp>
      <p:sp>
        <p:nvSpPr>
          <p:cNvPr id="30" name="Dikdörtgen 29">
            <a:extLst>
              <a:ext uri="{FF2B5EF4-FFF2-40B4-BE49-F238E27FC236}">
                <a16:creationId xmlns:a16="http://schemas.microsoft.com/office/drawing/2014/main" id="{1439FF81-998B-4DCC-85F4-7E0B100A7663}"/>
              </a:ext>
            </a:extLst>
          </p:cNvPr>
          <p:cNvSpPr/>
          <p:nvPr/>
        </p:nvSpPr>
        <p:spPr>
          <a:xfrm>
            <a:off x="328612" y="1621189"/>
            <a:ext cx="2701017" cy="2569934"/>
          </a:xfrm>
          <a:prstGeom prst="rect">
            <a:avLst/>
          </a:prstGeom>
        </p:spPr>
        <p:txBody>
          <a:bodyPr wrap="square">
            <a:spAutoFit/>
          </a:bodyPr>
          <a:lstStyle/>
          <a:p>
            <a:pPr algn="just">
              <a:tabLst>
                <a:tab pos="180975" algn="l"/>
              </a:tabLst>
            </a:pPr>
            <a:r>
              <a:rPr lang="tr-TR" sz="1150" dirty="0">
                <a:latin typeface="Times New Roman" panose="02020603050405020304" pitchFamily="18" charset="0"/>
                <a:cs typeface="Times New Roman" panose="02020603050405020304" pitchFamily="18" charset="0"/>
              </a:rPr>
              <a:t>	DOĞU AKDENİZ-2025 Tatbikatı DUİR faaliyetleri 22 Kasım - 03 Aralık 2025 tarihleri arasında Doğu Akdeniz’de icra edilecektir.</a:t>
            </a:r>
          </a:p>
          <a:p>
            <a:pPr algn="just">
              <a:tabLst>
                <a:tab pos="180975" algn="l"/>
              </a:tabLst>
            </a:pPr>
            <a:r>
              <a:rPr lang="tr-TR" sz="1150" dirty="0">
                <a:latin typeface="Times New Roman" panose="02020603050405020304" pitchFamily="18" charset="0"/>
                <a:cs typeface="Times New Roman" panose="02020603050405020304" pitchFamily="18" charset="0"/>
              </a:rPr>
              <a:t> </a:t>
            </a:r>
          </a:p>
          <a:p>
            <a:pPr algn="just">
              <a:tabLst>
                <a:tab pos="180975" algn="l"/>
              </a:tabLst>
            </a:pPr>
            <a:r>
              <a:rPr lang="tr-TR" sz="1150" dirty="0">
                <a:latin typeface="Times New Roman" panose="02020603050405020304" pitchFamily="18" charset="0"/>
                <a:cs typeface="Times New Roman" panose="02020603050405020304" pitchFamily="18" charset="0"/>
              </a:rPr>
              <a:t>	Tatbikatın hedeflerinden birisi de NATO usullerini kullanarak ticari gemiler ile işbirliğini denemektir. Ticari gemiler herhangi bir </a:t>
            </a:r>
            <a:r>
              <a:rPr lang="tr-TR" sz="1150" b="1" dirty="0">
                <a:latin typeface="Times New Roman" panose="02020603050405020304" pitchFamily="18" charset="0"/>
                <a:cs typeface="Times New Roman" panose="02020603050405020304" pitchFamily="18" charset="0"/>
              </a:rPr>
              <a:t>gecikme/maliyet olmaksızın </a:t>
            </a:r>
            <a:r>
              <a:rPr lang="tr-TR" sz="1150" dirty="0">
                <a:latin typeface="Times New Roman" panose="02020603050405020304" pitchFamily="18" charset="0"/>
                <a:cs typeface="Times New Roman" panose="02020603050405020304" pitchFamily="18" charset="0"/>
              </a:rPr>
              <a:t>faaliyetlere davetlidirler.</a:t>
            </a:r>
          </a:p>
          <a:p>
            <a:pPr algn="just">
              <a:tabLst>
                <a:tab pos="180975" algn="l"/>
              </a:tabLst>
            </a:pPr>
            <a:r>
              <a:rPr lang="tr-TR" sz="1150" dirty="0">
                <a:latin typeface="Times New Roman" panose="02020603050405020304" pitchFamily="18" charset="0"/>
                <a:cs typeface="Times New Roman" panose="02020603050405020304" pitchFamily="18" charset="0"/>
              </a:rPr>
              <a:t> </a:t>
            </a:r>
          </a:p>
          <a:p>
            <a:pPr algn="just">
              <a:tabLst>
                <a:tab pos="180975" algn="l"/>
              </a:tabLst>
            </a:pPr>
            <a:r>
              <a:rPr lang="tr-TR" sz="1150" dirty="0">
                <a:latin typeface="Times New Roman" panose="02020603050405020304" pitchFamily="18" charset="0"/>
                <a:cs typeface="Times New Roman" panose="02020603050405020304" pitchFamily="18" charset="0"/>
              </a:rPr>
              <a:t>	Ayrıntılı bilgilere NAVAREA III </a:t>
            </a:r>
            <a:r>
              <a:rPr lang="tr-TR" sz="1150" dirty="0" err="1">
                <a:latin typeface="Times New Roman" panose="02020603050405020304" pitchFamily="18" charset="0"/>
                <a:cs typeface="Times New Roman" panose="02020603050405020304" pitchFamily="18" charset="0"/>
              </a:rPr>
              <a:t>WARNING’lerde</a:t>
            </a:r>
            <a:r>
              <a:rPr lang="tr-TR" sz="1150" dirty="0">
                <a:latin typeface="Times New Roman" panose="02020603050405020304" pitchFamily="18" charset="0"/>
                <a:cs typeface="Times New Roman" panose="02020603050405020304" pitchFamily="18" charset="0"/>
              </a:rPr>
              <a:t> ve </a:t>
            </a:r>
            <a:r>
              <a:rPr lang="tr-TR" sz="1150" u="sng" dirty="0">
                <a:latin typeface="Times New Roman" panose="02020603050405020304" pitchFamily="18" charset="0"/>
                <a:cs typeface="Times New Roman" panose="02020603050405020304" pitchFamily="18" charset="0"/>
                <a:hlinkClick r:id="rId6"/>
              </a:rPr>
              <a:t>www.dzkk.tsk.tr</a:t>
            </a:r>
            <a:r>
              <a:rPr lang="tr-TR" sz="1150" dirty="0">
                <a:latin typeface="Times New Roman" panose="02020603050405020304" pitchFamily="18" charset="0"/>
                <a:cs typeface="Times New Roman" panose="02020603050405020304" pitchFamily="18" charset="0"/>
              </a:rPr>
              <a:t> adresinden ulaşabilirsiniz.</a:t>
            </a:r>
          </a:p>
        </p:txBody>
      </p:sp>
      <p:sp>
        <p:nvSpPr>
          <p:cNvPr id="31" name="WordArt 150">
            <a:extLst>
              <a:ext uri="{FF2B5EF4-FFF2-40B4-BE49-F238E27FC236}">
                <a16:creationId xmlns:a16="http://schemas.microsoft.com/office/drawing/2014/main" id="{C18B825B-4B97-4505-B65B-9F37BCC49A7A}"/>
              </a:ext>
            </a:extLst>
          </p:cNvPr>
          <p:cNvSpPr>
            <a:spLocks noChangeAspect="1" noChangeArrowheads="1" noChangeShapeType="1" noTextEdit="1"/>
          </p:cNvSpPr>
          <p:nvPr/>
        </p:nvSpPr>
        <p:spPr bwMode="auto">
          <a:xfrm>
            <a:off x="452573" y="4588698"/>
            <a:ext cx="2376352" cy="1009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tr-TR" sz="3600" kern="10" dirty="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DUİR</a:t>
            </a:r>
          </a:p>
        </p:txBody>
      </p:sp>
      <p:sp>
        <p:nvSpPr>
          <p:cNvPr id="32" name="Dikdörtgen 31">
            <a:extLst>
              <a:ext uri="{FF2B5EF4-FFF2-40B4-BE49-F238E27FC236}">
                <a16:creationId xmlns:a16="http://schemas.microsoft.com/office/drawing/2014/main" id="{7B952DC3-8114-4CB9-BE58-A9EB6A18609E}"/>
              </a:ext>
            </a:extLst>
          </p:cNvPr>
          <p:cNvSpPr/>
          <p:nvPr/>
        </p:nvSpPr>
        <p:spPr>
          <a:xfrm>
            <a:off x="328613" y="5703536"/>
            <a:ext cx="2601731" cy="523220"/>
          </a:xfrm>
          <a:prstGeom prst="rect">
            <a:avLst/>
          </a:prstGeom>
        </p:spPr>
        <p:txBody>
          <a:bodyPr wrap="square">
            <a:spAutoFit/>
          </a:bodyPr>
          <a:lstStyle/>
          <a:p>
            <a:pPr algn="ctr"/>
            <a:r>
              <a:rPr lang="tr-TR" sz="1400" b="1" dirty="0">
                <a:latin typeface="Times New Roman" panose="02020603050405020304" pitchFamily="18" charset="0"/>
                <a:cs typeface="Times New Roman" panose="02020603050405020304" pitchFamily="18" charset="0"/>
              </a:rPr>
              <a:t>D</a:t>
            </a:r>
            <a:r>
              <a:rPr lang="tr-TR" sz="1400" dirty="0">
                <a:latin typeface="Times New Roman" panose="02020603050405020304" pitchFamily="18" charset="0"/>
                <a:cs typeface="Times New Roman" panose="02020603050405020304" pitchFamily="18" charset="0"/>
              </a:rPr>
              <a:t>eniz  </a:t>
            </a:r>
            <a:r>
              <a:rPr lang="tr-TR" sz="1400" b="1" dirty="0">
                <a:latin typeface="Times New Roman" panose="02020603050405020304" pitchFamily="18" charset="0"/>
                <a:cs typeface="Times New Roman" panose="02020603050405020304" pitchFamily="18" charset="0"/>
              </a:rPr>
              <a:t>U</a:t>
            </a:r>
            <a:r>
              <a:rPr lang="tr-TR" sz="1400" dirty="0">
                <a:latin typeface="Times New Roman" panose="02020603050405020304" pitchFamily="18" charset="0"/>
                <a:cs typeface="Times New Roman" panose="02020603050405020304" pitchFamily="18" charset="0"/>
              </a:rPr>
              <a:t>laştırması için </a:t>
            </a:r>
            <a:r>
              <a:rPr lang="tr-TR" sz="1400" b="1" dirty="0">
                <a:latin typeface="Times New Roman" panose="02020603050405020304" pitchFamily="18" charset="0"/>
                <a:cs typeface="Times New Roman" panose="02020603050405020304" pitchFamily="18" charset="0"/>
              </a:rPr>
              <a:t>İ</a:t>
            </a:r>
            <a:r>
              <a:rPr lang="tr-TR" sz="1400" dirty="0">
                <a:latin typeface="Times New Roman" panose="02020603050405020304" pitchFamily="18" charset="0"/>
                <a:cs typeface="Times New Roman" panose="02020603050405020304" pitchFamily="18" charset="0"/>
              </a:rPr>
              <a:t>şbirliği ve </a:t>
            </a:r>
            <a:r>
              <a:rPr lang="tr-TR" sz="1400" b="1" dirty="0">
                <a:latin typeface="Times New Roman" panose="02020603050405020304" pitchFamily="18" charset="0"/>
                <a:cs typeface="Times New Roman" panose="02020603050405020304" pitchFamily="18" charset="0"/>
              </a:rPr>
              <a:t>R</a:t>
            </a:r>
            <a:r>
              <a:rPr lang="tr-TR" sz="1400" dirty="0">
                <a:latin typeface="Times New Roman" panose="02020603050405020304" pitchFamily="18" charset="0"/>
                <a:cs typeface="Times New Roman" panose="02020603050405020304" pitchFamily="18" charset="0"/>
              </a:rPr>
              <a:t>ehberlik</a:t>
            </a:r>
          </a:p>
        </p:txBody>
      </p:sp>
      <p:pic>
        <p:nvPicPr>
          <p:cNvPr id="3103" name="Resim 1">
            <a:extLst>
              <a:ext uri="{FF2B5EF4-FFF2-40B4-BE49-F238E27FC236}">
                <a16:creationId xmlns:a16="http://schemas.microsoft.com/office/drawing/2014/main" id="{64C2ED55-EB4C-4F4A-8624-BFA39947EB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7853" t="47211" r="45587" b="25299"/>
          <a:stretch>
            <a:fillRect/>
          </a:stretch>
        </p:blipFill>
        <p:spPr bwMode="auto">
          <a:xfrm>
            <a:off x="3029630" y="1621189"/>
            <a:ext cx="312283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Dikdörtgen 35">
            <a:extLst>
              <a:ext uri="{FF2B5EF4-FFF2-40B4-BE49-F238E27FC236}">
                <a16:creationId xmlns:a16="http://schemas.microsoft.com/office/drawing/2014/main" id="{2DCE91E4-CE70-40BA-80EF-E60884A31B4B}"/>
              </a:ext>
            </a:extLst>
          </p:cNvPr>
          <p:cNvSpPr/>
          <p:nvPr/>
        </p:nvSpPr>
        <p:spPr>
          <a:xfrm>
            <a:off x="2975610" y="3974927"/>
            <a:ext cx="3176860" cy="2392963"/>
          </a:xfrm>
          <a:prstGeom prst="rect">
            <a:avLst/>
          </a:prstGeom>
        </p:spPr>
        <p:txBody>
          <a:bodyPr wrap="square">
            <a:spAutoFit/>
          </a:bodyPr>
          <a:lstStyle/>
          <a:p>
            <a:pPr algn="ctr"/>
            <a:r>
              <a:rPr lang="tr-TR" sz="1150" dirty="0">
                <a:solidFill>
                  <a:srgbClr val="FF0000"/>
                </a:solidFill>
                <a:latin typeface="Times New Roman" panose="02020603050405020304" pitchFamily="18" charset="0"/>
                <a:cs typeface="Times New Roman" panose="02020603050405020304" pitchFamily="18" charset="0"/>
              </a:rPr>
              <a:t> </a:t>
            </a:r>
            <a:r>
              <a:rPr lang="tr-TR" sz="1150" b="1" u="sng" dirty="0">
                <a:solidFill>
                  <a:srgbClr val="FF0000"/>
                </a:solidFill>
                <a:latin typeface="Times New Roman" panose="02020603050405020304" pitchFamily="18" charset="0"/>
                <a:cs typeface="Times New Roman" panose="02020603050405020304" pitchFamily="18" charset="0"/>
              </a:rPr>
              <a:t>GUIDE TO MASTERS</a:t>
            </a:r>
            <a:endParaRPr lang="tr-TR" sz="1150" dirty="0">
              <a:solidFill>
                <a:srgbClr val="FF0000"/>
              </a:solidFill>
              <a:latin typeface="Times New Roman" panose="02020603050405020304" pitchFamily="18" charset="0"/>
              <a:cs typeface="Times New Roman" panose="02020603050405020304" pitchFamily="18" charset="0"/>
            </a:endParaRPr>
          </a:p>
          <a:p>
            <a:pPr algn="just"/>
            <a:endParaRPr lang="tr-TR" sz="1150" dirty="0">
              <a:latin typeface="Times New Roman" panose="02020603050405020304" pitchFamily="18" charset="0"/>
              <a:cs typeface="Times New Roman" panose="02020603050405020304" pitchFamily="18" charset="0"/>
            </a:endParaRPr>
          </a:p>
          <a:p>
            <a:pPr algn="just">
              <a:tabLst>
                <a:tab pos="180975" algn="l"/>
              </a:tabLst>
            </a:pPr>
            <a:r>
              <a:rPr lang="tr-TR" sz="1150" dirty="0">
                <a:latin typeface="Times New Roman" panose="02020603050405020304" pitchFamily="18" charset="0"/>
                <a:cs typeface="Times New Roman" panose="02020603050405020304" pitchFamily="18" charset="0"/>
              </a:rPr>
              <a:t>	NATO’nun sivil gemicilik ile ilgili faaliyetlerini içeren ve gizlilik derecesi olmayan yayını </a:t>
            </a:r>
            <a:r>
              <a:rPr lang="tr-TR" sz="1150" b="1" u="sng" dirty="0">
                <a:latin typeface="Times New Roman" panose="02020603050405020304" pitchFamily="18" charset="0"/>
                <a:cs typeface="Times New Roman" panose="02020603050405020304" pitchFamily="18" charset="0"/>
                <a:hlinkClick r:id="rId8"/>
              </a:rPr>
              <a:t>www.shipping.nato.int</a:t>
            </a:r>
            <a:r>
              <a:rPr lang="tr-TR" sz="1150" dirty="0">
                <a:latin typeface="Times New Roman" panose="02020603050405020304" pitchFamily="18" charset="0"/>
                <a:cs typeface="Times New Roman" panose="02020603050405020304" pitchFamily="18" charset="0"/>
              </a:rPr>
              <a:t>  adresinde yayımlamaktadır.</a:t>
            </a:r>
          </a:p>
          <a:p>
            <a:pPr algn="just"/>
            <a:endParaRPr lang="tr-TR" sz="1150" b="1" dirty="0">
              <a:latin typeface="Times New Roman" panose="02020603050405020304" pitchFamily="18" charset="0"/>
              <a:cs typeface="Times New Roman" panose="02020603050405020304" pitchFamily="18" charset="0"/>
            </a:endParaRPr>
          </a:p>
          <a:p>
            <a:pPr algn="just"/>
            <a:r>
              <a:rPr lang="tr-TR" sz="1150" b="1" dirty="0">
                <a:latin typeface="Times New Roman" panose="02020603050405020304" pitchFamily="18" charset="0"/>
                <a:cs typeface="Times New Roman" panose="02020603050405020304" pitchFamily="18" charset="0"/>
              </a:rPr>
              <a:t>ATP-02. </a:t>
            </a:r>
            <a:br>
              <a:rPr lang="tr-TR" sz="1150" b="1" dirty="0">
                <a:latin typeface="Times New Roman" panose="02020603050405020304" pitchFamily="18" charset="0"/>
                <a:cs typeface="Times New Roman" panose="02020603050405020304" pitchFamily="18" charset="0"/>
              </a:rPr>
            </a:br>
            <a:r>
              <a:rPr lang="tr-TR" sz="1150" b="1" dirty="0">
                <a:latin typeface="Times New Roman" panose="02020603050405020304" pitchFamily="18" charset="0"/>
                <a:cs typeface="Times New Roman" panose="02020603050405020304" pitchFamily="18" charset="0"/>
              </a:rPr>
              <a:t>NAVAL COOPERATION AND GUIDANCE FOR SHIPPING (NCAGS) - GUIDE TO OWNERS, OPERATORS, MASTERS AND OFFICERS EDITION A VERSION 1, AUGUST 2014</a:t>
            </a:r>
            <a:endParaRPr lang="tr-TR" sz="1150" dirty="0">
              <a:latin typeface="Times New Roman" panose="02020603050405020304" pitchFamily="18" charset="0"/>
              <a:cs typeface="Times New Roman" panose="02020603050405020304" pitchFamily="18" charset="0"/>
            </a:endParaRPr>
          </a:p>
        </p:txBody>
      </p:sp>
      <p:sp>
        <p:nvSpPr>
          <p:cNvPr id="37" name="Dikdörtgen 36">
            <a:extLst>
              <a:ext uri="{FF2B5EF4-FFF2-40B4-BE49-F238E27FC236}">
                <a16:creationId xmlns:a16="http://schemas.microsoft.com/office/drawing/2014/main" id="{59B99318-46DC-4109-8AA2-819C0022B6D4}"/>
              </a:ext>
            </a:extLst>
          </p:cNvPr>
          <p:cNvSpPr/>
          <p:nvPr/>
        </p:nvSpPr>
        <p:spPr>
          <a:xfrm>
            <a:off x="6222546" y="1532944"/>
            <a:ext cx="3354841" cy="2554545"/>
          </a:xfrm>
          <a:prstGeom prst="rect">
            <a:avLst/>
          </a:prstGeom>
        </p:spPr>
        <p:txBody>
          <a:bodyPr wrap="square">
            <a:spAutoFit/>
          </a:bodyPr>
          <a:lstStyle/>
          <a:p>
            <a:pPr algn="ctr"/>
            <a:r>
              <a:rPr lang="tr-TR" sz="1600" b="1" u="sng" dirty="0">
                <a:solidFill>
                  <a:srgbClr val="FF0000"/>
                </a:solidFill>
                <a:latin typeface="Times New Roman" panose="02020603050405020304" pitchFamily="18" charset="0"/>
                <a:cs typeface="Times New Roman" panose="02020603050405020304" pitchFamily="18" charset="0"/>
              </a:rPr>
              <a:t>İRTİBAT BİLGİLERİ</a:t>
            </a:r>
            <a:endParaRPr lang="tr-TR" sz="1600" dirty="0">
              <a:solidFill>
                <a:srgbClr val="FF0000"/>
              </a:solidFill>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a:t>
            </a:r>
          </a:p>
          <a:p>
            <a:pPr algn="just">
              <a:tabLst>
                <a:tab pos="180975" algn="l"/>
              </a:tabLst>
            </a:pPr>
            <a:r>
              <a:rPr lang="tr-TR" sz="1200" dirty="0">
                <a:latin typeface="Times New Roman" panose="02020603050405020304" pitchFamily="18" charset="0"/>
                <a:cs typeface="Times New Roman" panose="02020603050405020304" pitchFamily="18" charset="0"/>
              </a:rPr>
              <a:t>	DUİR Birliği Akdeniz tatbikat kapsamında Türk Deniz Kuvvetleri unsurları ile uluslararası deniz taşımacılığı arasında ticari gemiler ile ilgili bilgi alışverişi maksadıyla 22 Kasım - 03 Aralık 2025 tarihlerinde 09:00C-17:00C saatleri arasında irtibat noktası olarak hizmet verecektir.</a:t>
            </a:r>
          </a:p>
          <a:p>
            <a:pPr algn="just"/>
            <a:endParaRPr lang="tr-TR" sz="1200"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E-posta: </a:t>
            </a:r>
            <a:r>
              <a:rPr lang="tr-TR" sz="1200" b="1" u="sng" dirty="0">
                <a:solidFill>
                  <a:srgbClr val="0070C0"/>
                </a:solidFill>
                <a:latin typeface="Times New Roman" panose="02020603050405020304" pitchFamily="18" charset="0"/>
                <a:cs typeface="Times New Roman" panose="02020603050405020304" pitchFamily="18" charset="0"/>
              </a:rPr>
              <a:t>turkishnavyshippingcenter@dzkk.tsk.tr</a:t>
            </a:r>
            <a:endParaRPr lang="tr-TR" sz="1200" dirty="0">
              <a:solidFill>
                <a:srgbClr val="0070C0"/>
              </a:solidFill>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a:t>
            </a:r>
          </a:p>
          <a:p>
            <a:pPr algn="just"/>
            <a:r>
              <a:rPr lang="tr-TR" sz="1200" dirty="0">
                <a:latin typeface="Times New Roman" panose="02020603050405020304" pitchFamily="18" charset="0"/>
                <a:cs typeface="Times New Roman" panose="02020603050405020304" pitchFamily="18" charset="0"/>
              </a:rPr>
              <a:t>Telefon : +</a:t>
            </a:r>
            <a:r>
              <a:rPr lang="tr-TR" sz="1200">
                <a:latin typeface="Times New Roman" panose="02020603050405020304" pitchFamily="18" charset="0"/>
                <a:cs typeface="Times New Roman" panose="02020603050405020304" pitchFamily="18" charset="0"/>
              </a:rPr>
              <a:t>90 242 259 33 03</a:t>
            </a:r>
            <a:endParaRPr lang="tr-TR" sz="1200" dirty="0">
              <a:latin typeface="Times New Roman" panose="02020603050405020304" pitchFamily="18" charset="0"/>
              <a:cs typeface="Times New Roman" panose="02020603050405020304" pitchFamily="18" charset="0"/>
            </a:endParaRPr>
          </a:p>
          <a:p>
            <a:pPr algn="just"/>
            <a:r>
              <a:rPr lang="tr-TR" sz="1200" dirty="0">
                <a:latin typeface="Times New Roman" panose="02020603050405020304" pitchFamily="18" charset="0"/>
                <a:cs typeface="Times New Roman" panose="02020603050405020304" pitchFamily="18" charset="0"/>
              </a:rPr>
              <a:t>	    (Dahili: 3008)</a:t>
            </a:r>
          </a:p>
        </p:txBody>
      </p:sp>
      <p:sp>
        <p:nvSpPr>
          <p:cNvPr id="27" name="WordArt 32" descr="geckme yok maliyet yok">
            <a:extLst>
              <a:ext uri="{FF2B5EF4-FFF2-40B4-BE49-F238E27FC236}">
                <a16:creationId xmlns:a16="http://schemas.microsoft.com/office/drawing/2014/main" id="{5F6A6126-7366-46DE-9AA2-4B9FBFBDDC4C}"/>
              </a:ext>
            </a:extLst>
          </p:cNvPr>
          <p:cNvSpPr>
            <a:spLocks noChangeAspect="1" noChangeArrowheads="1" noChangeShapeType="1" noTextEdit="1"/>
          </p:cNvSpPr>
          <p:nvPr/>
        </p:nvSpPr>
        <p:spPr bwMode="auto">
          <a:xfrm>
            <a:off x="6222546" y="4676503"/>
            <a:ext cx="3230881" cy="124386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contourClr>
                <a:srgbClr val="FFE701"/>
              </a:contourClr>
            </a:sp3d>
          </a:bodyPr>
          <a:lstStyle/>
          <a:p>
            <a:pPr algn="ctr" rtl="0">
              <a:buNone/>
            </a:pPr>
            <a:r>
              <a:rPr lang="tr-TR" sz="3600" kern="10" spc="0" dirty="0">
                <a:ln w="9525">
                  <a:round/>
                  <a:headEnd/>
                  <a:tailEnd/>
                </a:ln>
                <a:gradFill rotWithShape="0">
                  <a:gsLst>
                    <a:gs pos="0">
                      <a:srgbClr val="FFE701"/>
                    </a:gs>
                    <a:gs pos="100000">
                      <a:srgbClr val="FE3E02"/>
                    </a:gs>
                  </a:gsLst>
                  <a:lin ang="5400000" scaled="1"/>
                </a:gradFill>
                <a:effectLst/>
                <a:latin typeface="Impact" panose="020B0806030902050204" pitchFamily="34" charset="0"/>
              </a:rPr>
              <a:t>No cost No delay</a:t>
            </a:r>
          </a:p>
        </p:txBody>
      </p:sp>
    </p:spTree>
    <p:extLst>
      <p:ext uri="{BB962C8B-B14F-4D97-AF65-F5344CB8AC3E}">
        <p14:creationId xmlns:p14="http://schemas.microsoft.com/office/powerpoint/2010/main" val="60583237"/>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472</Words>
  <Application>Microsoft Office PowerPoint</Application>
  <PresentationFormat>A4 Kağıt (210x297 mm)</PresentationFormat>
  <Paragraphs>46</Paragraphs>
  <Slides>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vt:i4>
      </vt:variant>
    </vt:vector>
  </HeadingPairs>
  <TitlesOfParts>
    <vt:vector size="9" baseType="lpstr">
      <vt:lpstr>Arial</vt:lpstr>
      <vt:lpstr>Calibri</vt:lpstr>
      <vt:lpstr>Calibri Light</vt:lpstr>
      <vt:lpstr>Impact</vt:lpstr>
      <vt:lpstr>Times New Roman</vt:lpstr>
      <vt:lpstr>Wingdings</vt:lpstr>
      <vt:lpstr>Office Teması</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NAZIM SİNAN ŞİMŞEK (TEK.ASB.KD.ÜÇVŞ.) (DZKK)</dc:creator>
  <cp:lastModifiedBy>NAZIM SİNAN ŞİMŞEK (TEK.ASB.KD.ÜÇVŞ.) (DZKK)</cp:lastModifiedBy>
  <cp:revision>13</cp:revision>
  <dcterms:created xsi:type="dcterms:W3CDTF">2024-01-08T08:33:35Z</dcterms:created>
  <dcterms:modified xsi:type="dcterms:W3CDTF">2025-11-21T11:18:21Z</dcterms:modified>
</cp:coreProperties>
</file>